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tif" ContentType="image/t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1"/>
  </p:notesMasterIdLst>
  <p:sldIdLst>
    <p:sldId id="317" r:id="rId2"/>
    <p:sldId id="338" r:id="rId3"/>
    <p:sldId id="339" r:id="rId4"/>
    <p:sldId id="340" r:id="rId5"/>
    <p:sldId id="259" r:id="rId6"/>
    <p:sldId id="318" r:id="rId7"/>
    <p:sldId id="319" r:id="rId8"/>
    <p:sldId id="320" r:id="rId9"/>
    <p:sldId id="321" r:id="rId10"/>
    <p:sldId id="322" r:id="rId11"/>
    <p:sldId id="323" r:id="rId12"/>
    <p:sldId id="324" r:id="rId13"/>
    <p:sldId id="325" r:id="rId14"/>
    <p:sldId id="327" r:id="rId15"/>
    <p:sldId id="328" r:id="rId16"/>
    <p:sldId id="329" r:id="rId17"/>
    <p:sldId id="330" r:id="rId18"/>
    <p:sldId id="331" r:id="rId19"/>
    <p:sldId id="332" r:id="rId20"/>
    <p:sldId id="333" r:id="rId21"/>
    <p:sldId id="334" r:id="rId22"/>
    <p:sldId id="335" r:id="rId23"/>
    <p:sldId id="336" r:id="rId24"/>
    <p:sldId id="337" r:id="rId25"/>
    <p:sldId id="343" r:id="rId26"/>
    <p:sldId id="344" r:id="rId27"/>
    <p:sldId id="348" r:id="rId28"/>
    <p:sldId id="349" r:id="rId29"/>
    <p:sldId id="346" r:id="rId30"/>
  </p:sldIdLst>
  <p:sldSz cx="12192000" cy="6858000"/>
  <p:notesSz cx="6858000" cy="9144000"/>
  <p:defaultTextStyle>
    <a:defPPr>
      <a:defRPr lang="en-US"/>
    </a:defPPr>
    <a:lvl1pPr marL="0" algn="l" defTabSz="9143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1" algn="l" defTabSz="9143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0" algn="l" defTabSz="9143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0" algn="l" defTabSz="9143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0" algn="l" defTabSz="9143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0" algn="l" defTabSz="9143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79" algn="l" defTabSz="9143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60" algn="l" defTabSz="9143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39" algn="l" defTabSz="91436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89" autoAdjust="0"/>
    <p:restoredTop sz="95062" autoAdjust="0"/>
  </p:normalViewPr>
  <p:slideViewPr>
    <p:cSldViewPr>
      <p:cViewPr varScale="1">
        <p:scale>
          <a:sx n="125" d="100"/>
          <a:sy n="125" d="100"/>
        </p:scale>
        <p:origin x="160" y="2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31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99FB20-1BAE-8E4A-9180-42CF8D674309}" type="datetimeFigureOut">
              <a:rPr lang="en-US" smtClean="0"/>
              <a:t>1/8/18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57983A-DE11-C34E-BCCB-48DFFDA6E2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748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81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590" algn="l" defTabSz="457181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181" algn="l" defTabSz="457181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770" algn="l" defTabSz="457181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360" algn="l" defTabSz="457181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2950" algn="l" defTabSz="457181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540" algn="l" defTabSz="457181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131" algn="l" defTabSz="457181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720" algn="l" defTabSz="457181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Relationship Id="rId3" Type="http://schemas.openxmlformats.org/officeDocument/2006/relationships/hyperlink" Target="https://acecloud.webex.com/acecloud/ldr.php?RCID=0bdc5e4f364f4da0109aeb969006e4f4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7983A-DE11-C34E-BCCB-48DFFDA6E26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536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7983A-DE11-C34E-BCCB-48DFFDA6E26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124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7983A-DE11-C34E-BCCB-48DFFDA6E26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08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3"/>
              </a:rPr>
              <a:t>https://acecloud.webex.com/acecloud/ldr.php?RCID=0bdc5e4f364f4da0109aeb969006e4f4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57983A-DE11-C34E-BCCB-48DFFDA6E26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895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921500"/>
          </a:xfrm>
          <a:prstGeom prst="rect">
            <a:avLst/>
          </a:prstGeom>
        </p:spPr>
      </p:pic>
      <p:sp>
        <p:nvSpPr>
          <p:cNvPr id="8" name="Shape 33"/>
          <p:cNvSpPr/>
          <p:nvPr userDrawn="1"/>
        </p:nvSpPr>
        <p:spPr>
          <a:xfrm>
            <a:off x="-18340" y="5033624"/>
            <a:ext cx="12210340" cy="1885393"/>
          </a:xfrm>
          <a:prstGeom prst="rect">
            <a:avLst/>
          </a:prstGeom>
          <a:solidFill>
            <a:srgbClr val="FFFFFF">
              <a:alpha val="94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9" name="Shape 33"/>
          <p:cNvSpPr/>
          <p:nvPr userDrawn="1"/>
        </p:nvSpPr>
        <p:spPr>
          <a:xfrm>
            <a:off x="-7060" y="6273802"/>
            <a:ext cx="12217400" cy="645215"/>
          </a:xfrm>
          <a:prstGeom prst="rect">
            <a:avLst/>
          </a:prstGeom>
          <a:noFill/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>
              <a:solidFill>
                <a:schemeClr val="bg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950" y="6473178"/>
            <a:ext cx="1250697" cy="246231"/>
          </a:xfrm>
          <a:prstGeom prst="rect">
            <a:avLst/>
          </a:prstGeom>
        </p:spPr>
      </p:pic>
      <p:sp>
        <p:nvSpPr>
          <p:cNvPr id="11" name="Shape 35"/>
          <p:cNvSpPr/>
          <p:nvPr userDrawn="1"/>
        </p:nvSpPr>
        <p:spPr>
          <a:xfrm>
            <a:off x="0" y="6273800"/>
            <a:ext cx="12192000" cy="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81360" y="5326402"/>
            <a:ext cx="10515600" cy="861813"/>
          </a:xfrm>
          <a:prstGeom prst="rect">
            <a:avLst/>
          </a:prstGeom>
        </p:spPr>
        <p:txBody>
          <a:bodyPr/>
          <a:lstStyle>
            <a:lvl1pPr>
              <a:defRPr sz="48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Your title goes here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7049732" y="6456485"/>
            <a:ext cx="4837471" cy="242767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508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76"/>
          <p:cNvSpPr/>
          <p:nvPr userDrawn="1"/>
        </p:nvSpPr>
        <p:spPr>
          <a:xfrm>
            <a:off x="0" y="6273800"/>
            <a:ext cx="12192000" cy="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457326" y="2470519"/>
            <a:ext cx="9277351" cy="72390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40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“This is where the quote goes.”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7517868" y="3445041"/>
            <a:ext cx="2971800" cy="40005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500" b="0" i="0" baseline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- Attribution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950" y="6473178"/>
            <a:ext cx="1250697" cy="246231"/>
          </a:xfrm>
          <a:prstGeom prst="rect">
            <a:avLst/>
          </a:prstGeom>
        </p:spPr>
      </p:pic>
      <p:sp>
        <p:nvSpPr>
          <p:cNvPr id="10" name="Rectangle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563032" y="6418262"/>
            <a:ext cx="476567" cy="317181"/>
          </a:xfrm>
          <a:prstGeom prst="rect">
            <a:avLst/>
          </a:prstGeom>
          <a:ln/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‹#›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4223029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86"/>
          <p:cNvSpPr/>
          <p:nvPr userDrawn="1"/>
        </p:nvSpPr>
        <p:spPr>
          <a:xfrm>
            <a:off x="0" y="6273800"/>
            <a:ext cx="12192000" cy="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4" name="Title 2"/>
          <p:cNvSpPr>
            <a:spLocks noGrp="1"/>
          </p:cNvSpPr>
          <p:nvPr>
            <p:ph type="title" hasCustomPrompt="1"/>
          </p:nvPr>
        </p:nvSpPr>
        <p:spPr>
          <a:xfrm>
            <a:off x="481360" y="464517"/>
            <a:ext cx="10515600" cy="489640"/>
          </a:xfrm>
          <a:prstGeom prst="rect">
            <a:avLst/>
          </a:prstGeom>
        </p:spPr>
        <p:txBody>
          <a:bodyPr/>
          <a:lstStyle>
            <a:lvl1pPr>
              <a:defRPr sz="3300" b="0" i="0" baseline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Title of slide</a:t>
            </a:r>
            <a:endParaRPr lang="en-US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1" hasCustomPrompt="1"/>
          </p:nvPr>
        </p:nvSpPr>
        <p:spPr>
          <a:xfrm>
            <a:off x="3238500" y="1524000"/>
            <a:ext cx="5486400" cy="4305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Media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950" y="6473178"/>
            <a:ext cx="1250697" cy="246231"/>
          </a:xfrm>
          <a:prstGeom prst="rect">
            <a:avLst/>
          </a:prstGeom>
        </p:spPr>
      </p:pic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563032" y="6418262"/>
            <a:ext cx="476567" cy="317181"/>
          </a:xfrm>
          <a:prstGeom prst="rect">
            <a:avLst/>
          </a:prstGeom>
          <a:ln/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‹#›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497097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2"/>
          <p:cNvSpPr/>
          <p:nvPr userDrawn="1"/>
        </p:nvSpPr>
        <p:spPr>
          <a:xfrm>
            <a:off x="0" y="6273800"/>
            <a:ext cx="12192000" cy="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4" name="Title 2"/>
          <p:cNvSpPr>
            <a:spLocks noGrp="1"/>
          </p:cNvSpPr>
          <p:nvPr>
            <p:ph type="title" hasCustomPrompt="1"/>
          </p:nvPr>
        </p:nvSpPr>
        <p:spPr>
          <a:xfrm>
            <a:off x="481360" y="464517"/>
            <a:ext cx="10515600" cy="489640"/>
          </a:xfrm>
          <a:prstGeom prst="rect">
            <a:avLst/>
          </a:prstGeom>
        </p:spPr>
        <p:txBody>
          <a:bodyPr/>
          <a:lstStyle>
            <a:lvl1pPr>
              <a:defRPr sz="3300" b="0" i="0" baseline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Title of slide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950" y="6473178"/>
            <a:ext cx="1250697" cy="246231"/>
          </a:xfrm>
          <a:prstGeom prst="rect">
            <a:avLst/>
          </a:prstGeom>
        </p:spPr>
      </p:pic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563032" y="6418262"/>
            <a:ext cx="476567" cy="317181"/>
          </a:xfrm>
          <a:prstGeom prst="rect">
            <a:avLst/>
          </a:prstGeom>
          <a:ln/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‹#›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6575961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86"/>
          <p:cNvSpPr/>
          <p:nvPr userDrawn="1"/>
        </p:nvSpPr>
        <p:spPr>
          <a:xfrm>
            <a:off x="0" y="6273800"/>
            <a:ext cx="12192000" cy="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950" y="6473178"/>
            <a:ext cx="1250697" cy="246231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5706533" y="2556933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en-US" dirty="0" smtClean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563032" y="6418262"/>
            <a:ext cx="476567" cy="317181"/>
          </a:xfrm>
          <a:prstGeom prst="rect">
            <a:avLst/>
          </a:prstGeom>
          <a:ln/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‹#›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17461249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139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23218" cy="6079910"/>
          </a:xfrm>
          <a:prstGeom prst="rect">
            <a:avLst/>
          </a:prstGeom>
        </p:spPr>
      </p:pic>
      <p:sp>
        <p:nvSpPr>
          <p:cNvPr id="14" name="Shape 33"/>
          <p:cNvSpPr/>
          <p:nvPr userDrawn="1"/>
        </p:nvSpPr>
        <p:spPr>
          <a:xfrm>
            <a:off x="0" y="4998692"/>
            <a:ext cx="12204700" cy="1902917"/>
          </a:xfrm>
          <a:prstGeom prst="rect">
            <a:avLst/>
          </a:prstGeom>
          <a:solidFill>
            <a:srgbClr val="FFFFFF">
              <a:alpha val="94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16" name="Shape 35"/>
          <p:cNvSpPr/>
          <p:nvPr userDrawn="1"/>
        </p:nvSpPr>
        <p:spPr>
          <a:xfrm>
            <a:off x="0" y="6273800"/>
            <a:ext cx="12192000" cy="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1360" y="5326402"/>
            <a:ext cx="10515600" cy="861813"/>
          </a:xfrm>
          <a:prstGeom prst="rect">
            <a:avLst/>
          </a:prstGeom>
        </p:spPr>
        <p:txBody>
          <a:bodyPr/>
          <a:lstStyle>
            <a:lvl1pPr>
              <a:defRPr sz="48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Your title goes here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7049732" y="6456485"/>
            <a:ext cx="4837471" cy="242767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950" y="6473178"/>
            <a:ext cx="1250697" cy="24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1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5531"/>
            <a:ext cx="12192000" cy="6279576"/>
          </a:xfrm>
          <a:prstGeom prst="rect">
            <a:avLst/>
          </a:prstGeom>
        </p:spPr>
      </p:pic>
      <p:sp>
        <p:nvSpPr>
          <p:cNvPr id="12" name="Shape 33"/>
          <p:cNvSpPr/>
          <p:nvPr userDrawn="1"/>
        </p:nvSpPr>
        <p:spPr>
          <a:xfrm>
            <a:off x="-38098" y="4998692"/>
            <a:ext cx="12230098" cy="1902917"/>
          </a:xfrm>
          <a:prstGeom prst="rect">
            <a:avLst/>
          </a:prstGeom>
          <a:solidFill>
            <a:srgbClr val="FFFFFF">
              <a:alpha val="94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8" name="Shape 35"/>
          <p:cNvSpPr/>
          <p:nvPr userDrawn="1"/>
        </p:nvSpPr>
        <p:spPr>
          <a:xfrm>
            <a:off x="0" y="6273800"/>
            <a:ext cx="12192000" cy="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11" name="Shape 35"/>
          <p:cNvSpPr/>
          <p:nvPr userDrawn="1"/>
        </p:nvSpPr>
        <p:spPr>
          <a:xfrm>
            <a:off x="0" y="6273800"/>
            <a:ext cx="12192000" cy="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81360" y="5326402"/>
            <a:ext cx="10515600" cy="861813"/>
          </a:xfrm>
          <a:prstGeom prst="rect">
            <a:avLst/>
          </a:prstGeom>
        </p:spPr>
        <p:txBody>
          <a:bodyPr/>
          <a:lstStyle>
            <a:lvl1pPr>
              <a:defRPr sz="48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Your title goes here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7049732" y="6456485"/>
            <a:ext cx="4837471" cy="242767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950" y="6473178"/>
            <a:ext cx="1250697" cy="24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25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3"/>
          <p:cNvSpPr/>
          <p:nvPr userDrawn="1"/>
        </p:nvSpPr>
        <p:spPr>
          <a:xfrm>
            <a:off x="9621" y="1"/>
            <a:ext cx="12203760" cy="6869759"/>
          </a:xfrm>
          <a:prstGeom prst="rect">
            <a:avLst/>
          </a:prstGeom>
          <a:gradFill>
            <a:gsLst>
              <a:gs pos="0">
                <a:srgbClr val="9ACA57"/>
              </a:gs>
              <a:gs pos="100000">
                <a:srgbClr val="6AB850"/>
              </a:gs>
            </a:gsLst>
            <a:lin ang="5935093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371" y="6471488"/>
            <a:ext cx="1259276" cy="247921"/>
          </a:xfrm>
          <a:prstGeom prst="rect">
            <a:avLst/>
          </a:prstGeom>
        </p:spPr>
      </p:pic>
      <p:sp>
        <p:nvSpPr>
          <p:cNvPr id="10" name="Shape 55"/>
          <p:cNvSpPr/>
          <p:nvPr userDrawn="1"/>
        </p:nvSpPr>
        <p:spPr>
          <a:xfrm>
            <a:off x="0" y="6273800"/>
            <a:ext cx="12192000" cy="0"/>
          </a:xfrm>
          <a:prstGeom prst="line">
            <a:avLst/>
          </a:prstGeom>
          <a:ln w="19050">
            <a:solidFill>
              <a:srgbClr val="DCDEE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13" name="Shape 35"/>
          <p:cNvSpPr/>
          <p:nvPr userDrawn="1"/>
        </p:nvSpPr>
        <p:spPr>
          <a:xfrm>
            <a:off x="0" y="6273800"/>
            <a:ext cx="12192000" cy="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999504"/>
            <a:ext cx="10515600" cy="870754"/>
          </a:xfrm>
          <a:prstGeom prst="rect">
            <a:avLst/>
          </a:prstGeom>
        </p:spPr>
        <p:txBody>
          <a:bodyPr/>
          <a:lstStyle>
            <a:lvl1pPr algn="ctr">
              <a:defRPr sz="4850" baseline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Title of presentation section</a:t>
            </a:r>
            <a:endParaRPr lang="en-US" dirty="0"/>
          </a:p>
        </p:txBody>
      </p:sp>
      <p:sp>
        <p:nvSpPr>
          <p:cNvPr id="9" name="Rectangle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563032" y="6418262"/>
            <a:ext cx="476567" cy="317181"/>
          </a:xfrm>
          <a:prstGeom prst="rect">
            <a:avLst/>
          </a:prstGeom>
          <a:ln/>
        </p:spPr>
        <p:txBody>
          <a:bodyPr/>
          <a:lstStyle>
            <a:lvl1pPr>
              <a:defRPr b="0" i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‹#›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3831726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head and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35"/>
          <p:cNvSpPr/>
          <p:nvPr userDrawn="1"/>
        </p:nvSpPr>
        <p:spPr>
          <a:xfrm>
            <a:off x="0" y="6273800"/>
            <a:ext cx="12192000" cy="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81360" y="464517"/>
            <a:ext cx="10515600" cy="489640"/>
          </a:xfrm>
          <a:prstGeom prst="rect">
            <a:avLst/>
          </a:prstGeom>
        </p:spPr>
        <p:txBody>
          <a:bodyPr/>
          <a:lstStyle>
            <a:lvl1pPr>
              <a:defRPr sz="3300" b="0" i="0" baseline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Title of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481360" y="1111916"/>
            <a:ext cx="10515254" cy="53174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500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Secondary headline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481360" y="1801419"/>
            <a:ext cx="10515254" cy="226314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Body copy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950" y="6473178"/>
            <a:ext cx="1250697" cy="246231"/>
          </a:xfrm>
          <a:prstGeom prst="rect">
            <a:avLst/>
          </a:prstGeom>
        </p:spPr>
      </p:pic>
      <p:sp>
        <p:nvSpPr>
          <p:cNvPr id="10" name="Rectangle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563032" y="6418262"/>
            <a:ext cx="476567" cy="317181"/>
          </a:xfrm>
          <a:prstGeom prst="rect">
            <a:avLst/>
          </a:prstGeom>
          <a:ln/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‹#›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24795355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od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35"/>
          <p:cNvSpPr/>
          <p:nvPr userDrawn="1"/>
        </p:nvSpPr>
        <p:spPr>
          <a:xfrm>
            <a:off x="0" y="6273800"/>
            <a:ext cx="12192000" cy="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81360" y="464517"/>
            <a:ext cx="10515600" cy="489640"/>
          </a:xfrm>
          <a:prstGeom prst="rect">
            <a:avLst/>
          </a:prstGeom>
        </p:spPr>
        <p:txBody>
          <a:bodyPr/>
          <a:lstStyle>
            <a:lvl1pPr>
              <a:defRPr sz="3300" b="0" i="0" baseline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Title of slide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481706" y="1153533"/>
            <a:ext cx="10515254" cy="492089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Body copy</a:t>
            </a:r>
          </a:p>
        </p:txBody>
      </p:sp>
      <p:sp>
        <p:nvSpPr>
          <p:cNvPr id="8" name="Rectangle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563032" y="6418262"/>
            <a:ext cx="476567" cy="317181"/>
          </a:xfrm>
          <a:prstGeom prst="rect">
            <a:avLst/>
          </a:prstGeom>
          <a:ln/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‹#›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950" y="6473178"/>
            <a:ext cx="1250697" cy="24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55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Bulle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68"/>
          <p:cNvSpPr/>
          <p:nvPr userDrawn="1"/>
        </p:nvSpPr>
        <p:spPr>
          <a:xfrm>
            <a:off x="0" y="6273800"/>
            <a:ext cx="12192000" cy="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4" name="Title 2"/>
          <p:cNvSpPr>
            <a:spLocks noGrp="1"/>
          </p:cNvSpPr>
          <p:nvPr>
            <p:ph type="title" hasCustomPrompt="1"/>
          </p:nvPr>
        </p:nvSpPr>
        <p:spPr>
          <a:xfrm>
            <a:off x="481360" y="464517"/>
            <a:ext cx="10515600" cy="489640"/>
          </a:xfrm>
          <a:prstGeom prst="rect">
            <a:avLst/>
          </a:prstGeom>
        </p:spPr>
        <p:txBody>
          <a:bodyPr/>
          <a:lstStyle>
            <a:lvl1pPr>
              <a:defRPr sz="3300" b="0" i="0" baseline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Title of slide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950" y="6473178"/>
            <a:ext cx="1250697" cy="24623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81360" y="1813861"/>
            <a:ext cx="10515600" cy="1584420"/>
          </a:xfrm>
          <a:prstGeom prst="rect">
            <a:avLst/>
          </a:prstGeom>
        </p:spPr>
        <p:txBody>
          <a:bodyPr/>
          <a:lstStyle>
            <a:lvl1pPr marL="228600" indent="-228600">
              <a:buFont typeface="LucidaGrande" charset="0"/>
              <a:buChar char="●"/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233363" indent="223838">
              <a:buFont typeface=".AppleSystemUIFont" charset="-120"/>
              <a:buChar char="–"/>
              <a:tabLst/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466725" indent="234950">
              <a:buFont typeface="LucidaGrande" charset="0"/>
              <a:buChar char="○"/>
              <a:tabLst/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701675" indent="215900">
              <a:buFont typeface=".AppleSystemUIFont" charset="-120"/>
              <a:buChar char="-"/>
              <a:tabLst/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917575" indent="234950">
              <a:buFont typeface="HiraMinProN-W3" charset="-128"/>
              <a:buChar char="・"/>
              <a:tabLst/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Rectangle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563032" y="6418262"/>
            <a:ext cx="476567" cy="317181"/>
          </a:xfrm>
          <a:prstGeom prst="rect">
            <a:avLst/>
          </a:prstGeom>
          <a:ln/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‹#›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1213285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Bulle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68"/>
          <p:cNvSpPr/>
          <p:nvPr userDrawn="1"/>
        </p:nvSpPr>
        <p:spPr>
          <a:xfrm>
            <a:off x="0" y="6273800"/>
            <a:ext cx="12192000" cy="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4" name="Title 2"/>
          <p:cNvSpPr>
            <a:spLocks noGrp="1"/>
          </p:cNvSpPr>
          <p:nvPr>
            <p:ph type="title" hasCustomPrompt="1"/>
          </p:nvPr>
        </p:nvSpPr>
        <p:spPr>
          <a:xfrm>
            <a:off x="481360" y="464517"/>
            <a:ext cx="10515600" cy="489640"/>
          </a:xfrm>
          <a:prstGeom prst="rect">
            <a:avLst/>
          </a:prstGeom>
        </p:spPr>
        <p:txBody>
          <a:bodyPr/>
          <a:lstStyle>
            <a:lvl1pPr>
              <a:defRPr sz="3300" b="0" i="0" baseline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Title of slide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950" y="6473178"/>
            <a:ext cx="1250697" cy="246231"/>
          </a:xfrm>
          <a:prstGeom prst="rect">
            <a:avLst/>
          </a:prstGeom>
        </p:spPr>
      </p:pic>
      <p:sp>
        <p:nvSpPr>
          <p:cNvPr id="11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635647" y="2401538"/>
            <a:ext cx="3385462" cy="1584420"/>
          </a:xfrm>
          <a:prstGeom prst="rect">
            <a:avLst/>
          </a:prstGeom>
        </p:spPr>
        <p:txBody>
          <a:bodyPr/>
          <a:lstStyle>
            <a:lvl1pPr marL="228600" indent="-228600">
              <a:buFont typeface="LucidaGrande" charset="0"/>
              <a:buChar char="●"/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233363" indent="223838">
              <a:buFont typeface=".AppleSystemUIFont" charset="-120"/>
              <a:buChar char="–"/>
              <a:tabLst/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466725" indent="234950">
              <a:buFont typeface="LucidaGrande" charset="0"/>
              <a:buChar char="○"/>
              <a:tabLst/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701675" indent="215900">
              <a:buFont typeface=".AppleSystemUIFont" charset="-120"/>
              <a:buChar char="-"/>
              <a:tabLst/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917575" indent="234950">
              <a:buFont typeface="HiraMinProN-W3" charset="-128"/>
              <a:buChar char="・"/>
              <a:tabLst/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162800" y="2401538"/>
            <a:ext cx="3385462" cy="1584420"/>
          </a:xfrm>
          <a:prstGeom prst="rect">
            <a:avLst/>
          </a:prstGeom>
        </p:spPr>
        <p:txBody>
          <a:bodyPr/>
          <a:lstStyle>
            <a:lvl1pPr marL="228600" indent="-228600">
              <a:buFont typeface="LucidaGrande" charset="0"/>
              <a:buChar char="●"/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233363" indent="223838">
              <a:buFont typeface=".AppleSystemUIFont" charset="-120"/>
              <a:buChar char="–"/>
              <a:tabLst/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466725" indent="234950">
              <a:buFont typeface="LucidaGrande" charset="0"/>
              <a:buChar char="○"/>
              <a:tabLst/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701675" indent="215900">
              <a:buFont typeface=".AppleSystemUIFont" charset="-120"/>
              <a:buChar char="-"/>
              <a:tabLst/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917575" indent="234950">
              <a:buFont typeface="HiraMinProN-W3" charset="-128"/>
              <a:buChar char="・"/>
              <a:tabLst/>
              <a:defRPr sz="1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Rectangle 1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563032" y="6418262"/>
            <a:ext cx="476567" cy="317181"/>
          </a:xfrm>
          <a:prstGeom prst="rect">
            <a:avLst/>
          </a:prstGeom>
          <a:ln/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‹#›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1854923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76"/>
          <p:cNvSpPr/>
          <p:nvPr userDrawn="1"/>
        </p:nvSpPr>
        <p:spPr>
          <a:xfrm>
            <a:off x="0" y="6273800"/>
            <a:ext cx="12192000" cy="0"/>
          </a:xfrm>
          <a:prstGeom prst="line">
            <a:avLst/>
          </a:prstGeom>
          <a:ln w="25400">
            <a:solidFill>
              <a:srgbClr val="DCDEE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4" name="Title 2"/>
          <p:cNvSpPr>
            <a:spLocks noGrp="1"/>
          </p:cNvSpPr>
          <p:nvPr>
            <p:ph type="title" hasCustomPrompt="1"/>
          </p:nvPr>
        </p:nvSpPr>
        <p:spPr>
          <a:xfrm>
            <a:off x="481360" y="464517"/>
            <a:ext cx="10515600" cy="489640"/>
          </a:xfrm>
          <a:prstGeom prst="rect">
            <a:avLst/>
          </a:prstGeom>
        </p:spPr>
        <p:txBody>
          <a:bodyPr/>
          <a:lstStyle>
            <a:lvl1pPr>
              <a:defRPr sz="3300" b="0" i="0" baseline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 smtClean="0"/>
              <a:t>Title of slide</a:t>
            </a:r>
            <a:endParaRPr lang="en-US" dirty="0"/>
          </a:p>
        </p:txBody>
      </p:sp>
      <p:sp>
        <p:nvSpPr>
          <p:cNvPr id="5" name="Shape 82"/>
          <p:cNvSpPr/>
          <p:nvPr userDrawn="1"/>
        </p:nvSpPr>
        <p:spPr>
          <a:xfrm>
            <a:off x="3277485" y="3186482"/>
            <a:ext cx="802211" cy="1"/>
          </a:xfrm>
          <a:prstGeom prst="line">
            <a:avLst/>
          </a:prstGeom>
          <a:ln w="63500">
            <a:solidFill>
              <a:srgbClr val="00AFEE"/>
            </a:solidFill>
            <a:miter lim="400000"/>
            <a:tailEnd type="arrow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7" name="Shape 83"/>
          <p:cNvSpPr/>
          <p:nvPr userDrawn="1"/>
        </p:nvSpPr>
        <p:spPr>
          <a:xfrm>
            <a:off x="7417686" y="3186481"/>
            <a:ext cx="802211" cy="0"/>
          </a:xfrm>
          <a:prstGeom prst="line">
            <a:avLst/>
          </a:prstGeom>
          <a:ln w="63500">
            <a:solidFill>
              <a:srgbClr val="00AFEE"/>
            </a:solidFill>
            <a:miter lim="400000"/>
            <a:tailEnd type="arrow"/>
          </a:ln>
        </p:spPr>
        <p:txBody>
          <a:bodyPr lIns="0" tIns="0" rIns="0" bIns="0" anchor="ctr"/>
          <a:lstStyle/>
          <a:p>
            <a:pPr lvl="0">
              <a:defRPr sz="3200"/>
            </a:pPr>
            <a:endParaRPr sz="160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856017" y="2967405"/>
            <a:ext cx="1504951" cy="4381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5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Step one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4996217" y="2967405"/>
            <a:ext cx="1504951" cy="43815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5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Step two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9136418" y="2967405"/>
            <a:ext cx="1714679" cy="45812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5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 smtClean="0"/>
              <a:t>Step three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950" y="6473178"/>
            <a:ext cx="1250697" cy="246231"/>
          </a:xfrm>
          <a:prstGeom prst="rect">
            <a:avLst/>
          </a:prstGeom>
        </p:spPr>
      </p:pic>
      <p:sp>
        <p:nvSpPr>
          <p:cNvPr id="14" name="Rectangle 15"/>
          <p:cNvSpPr>
            <a:spLocks noGrp="1" noChangeArrowheads="1"/>
          </p:cNvSpPr>
          <p:nvPr>
            <p:ph type="sldNum" sz="quarter" idx="13"/>
          </p:nvPr>
        </p:nvSpPr>
        <p:spPr>
          <a:xfrm>
            <a:off x="11563032" y="6418262"/>
            <a:ext cx="476567" cy="317181"/>
          </a:xfrm>
          <a:prstGeom prst="rect">
            <a:avLst/>
          </a:prstGeom>
          <a:ln/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‹#›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3101910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538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61" r:id="rId2"/>
    <p:sldLayoutId id="2147483662" r:id="rId3"/>
    <p:sldLayoutId id="2147483664" r:id="rId4"/>
    <p:sldLayoutId id="2147483665" r:id="rId5"/>
    <p:sldLayoutId id="2147483676" r:id="rId6"/>
    <p:sldLayoutId id="2147483666" r:id="rId7"/>
    <p:sldLayoutId id="2147483674" r:id="rId8"/>
    <p:sldLayoutId id="2147483667" r:id="rId9"/>
    <p:sldLayoutId id="2147483671" r:id="rId10"/>
    <p:sldLayoutId id="2147483668" r:id="rId11"/>
    <p:sldLayoutId id="2147483670" r:id="rId12"/>
    <p:sldLayoutId id="2147483672" r:id="rId13"/>
    <p:sldLayoutId id="2147483673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dropbox.com/s/97ce8agwwou1qfl/IntentSchema.txt?dl=0" TargetMode="Externa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dropbox.com/s/fkh7t1abposwyb9/SampleUtterances.txt?dl=0" TargetMode="Externa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hyperlink" Target="http://aws.amazon.com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aws.amazon.com/lambda/latest/dg/lambda-python-how-to-create-deployment-package.html" TargetMode="External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dropbox.com/s/nitaypfazoq9yml/Archive.zip?dl=0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t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3" Type="http://schemas.openxmlformats.org/officeDocument/2006/relationships/image" Target="../media/image27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alexa.amazon.com/" TargetMode="External"/><Relationship Id="rId3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n27.meraki.com/o/Z8Zbqb/manage/organization/overview" TargetMode="External"/><Relationship Id="rId4" Type="http://schemas.openxmlformats.org/officeDocument/2006/relationships/image" Target="../media/image32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n27.meraki.com/o/Z8Zbqb/manage/organization/overview" TargetMode="External"/><Relationship Id="rId4" Type="http://schemas.openxmlformats.org/officeDocument/2006/relationships/image" Target="../media/image33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cecloud.webex.com/acecloud/ldr.php?RCID=1e60d5d6bc74b5fe72c631b105d066ef" TargetMode="External"/><Relationship Id="rId4" Type="http://schemas.openxmlformats.org/officeDocument/2006/relationships/image" Target="../media/image34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python.org/pypi/meraki/" TargetMode="External"/><Relationship Id="rId4" Type="http://schemas.openxmlformats.org/officeDocument/2006/relationships/hyperlink" Target="http://cs.co/meraki_python_lab" TargetMode="External"/><Relationship Id="rId5" Type="http://schemas.openxmlformats.org/officeDocument/2006/relationships/hyperlink" Target="https://n27.meraki.com/o/Z8Zbqb/manage/organization/admins" TargetMode="External"/><Relationship Id="rId6" Type="http://schemas.openxmlformats.org/officeDocument/2006/relationships/hyperlink" Target="https://www.dropbox.com/s/gpo9u6m6v3gxqt6/meraki_info.py?dl=0" TargetMode="External"/><Relationship Id="rId7" Type="http://schemas.openxmlformats.org/officeDocument/2006/relationships/hyperlink" Target="https://www.dropbox.com/s/nhxyf4kvncnqe27/create.py?dl=0" TargetMode="External"/><Relationship Id="rId8" Type="http://schemas.openxmlformats.org/officeDocument/2006/relationships/hyperlink" Target="https://www.dropbox.com/s/otenrgyyhir7xwy/psk.py?dl=0" TargetMode="External"/><Relationship Id="rId9" Type="http://schemas.openxmlformats.org/officeDocument/2006/relationships/hyperlink" Target="https://www.dropbox.com/s/1vvp8gn8lu7m5xg/reset.py?dl=0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meraki/dashboard-api-python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aws.amazon.com/" TargetMode="External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2" Type="http://schemas.openxmlformats.org/officeDocument/2006/relationships/hyperlink" Target="http://developer.amazon.com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developer.amazon.com/" TargetMode="Externa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360" y="5326402"/>
            <a:ext cx="11253440" cy="861813"/>
          </a:xfrm>
        </p:spPr>
        <p:txBody>
          <a:bodyPr/>
          <a:lstStyle/>
          <a:p>
            <a:r>
              <a:rPr lang="en-US" dirty="0" smtClean="0"/>
              <a:t>Dashboard API: Python &amp; Amazon Alexa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Demo Guide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469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Intents (1/2)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2000" dirty="0" smtClean="0"/>
              <a:t>	Copy </a:t>
            </a:r>
            <a:r>
              <a:rPr lang="en-US" sz="2000" dirty="0"/>
              <a:t>contents of </a:t>
            </a:r>
            <a:r>
              <a:rPr lang="en-US" sz="2000" u="sng" dirty="0">
                <a:hlinkClick r:id="rId2"/>
              </a:rPr>
              <a:t>Intent Schema</a:t>
            </a:r>
            <a:r>
              <a:rPr lang="en-US" sz="2000" dirty="0"/>
              <a:t> into Interaction Model</a:t>
            </a:r>
            <a:r>
              <a:rPr lang="en-US" sz="2000" dirty="0" smtClean="0"/>
              <a:t>: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10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  <p:pic>
        <p:nvPicPr>
          <p:cNvPr id="11" name="Screen Shot 2017-10-11 at 22.18.07.png" descr="Screen Shot 2017-10-11 at 22.18.0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7800" y="1600200"/>
            <a:ext cx="9144001" cy="42880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55654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Intents (2/2)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2000" dirty="0" smtClean="0"/>
              <a:t>	In </a:t>
            </a:r>
            <a:r>
              <a:rPr lang="en-US" sz="2000" dirty="0"/>
              <a:t>the bottom half of the same Interaction Model </a:t>
            </a:r>
            <a:r>
              <a:rPr lang="en-US" sz="2000" dirty="0" smtClean="0"/>
              <a:t>page, copy contents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from </a:t>
            </a:r>
            <a:r>
              <a:rPr lang="en-US" sz="2000" u="sng" dirty="0">
                <a:hlinkClick r:id="rId2"/>
              </a:rPr>
              <a:t>Sample </a:t>
            </a:r>
            <a:r>
              <a:rPr lang="en-US" sz="2000" u="sng" dirty="0" smtClean="0">
                <a:hlinkClick r:id="rId2"/>
              </a:rPr>
              <a:t>Utterances</a:t>
            </a:r>
            <a:r>
              <a:rPr lang="en-US" sz="2000" dirty="0" smtClean="0"/>
              <a:t>. These can be modified to phrases that you choose,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and be sure to modify your name as well for some of the functions to demo!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11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  <p:pic>
        <p:nvPicPr>
          <p:cNvPr id="7" name="Screen Shot 2017-10-11 at 22.20.00.png" descr="Screen Shot 2017-10-11 at 22.20.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1600" y="2590800"/>
            <a:ext cx="8986649" cy="30454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2369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to Your Lambda Function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2000" dirty="0" smtClean="0"/>
              <a:t>A </a:t>
            </a:r>
            <a:r>
              <a:rPr lang="en-US" sz="2000" dirty="0"/>
              <a:t>unique endpoint (ARN: Amazon Resource Name) will be created for your Lambda function (shown in the upper right of the AWS console) which you will enter into the box below </a:t>
            </a:r>
            <a:r>
              <a:rPr lang="en-US" sz="2000" dirty="0" smtClean="0"/>
              <a:t>(the following </a:t>
            </a:r>
            <a:r>
              <a:rPr lang="en-US" sz="2000" dirty="0"/>
              <a:t>slides </a:t>
            </a:r>
            <a:r>
              <a:rPr lang="en-US" sz="2000" dirty="0" smtClean="0"/>
              <a:t>will </a:t>
            </a:r>
            <a:r>
              <a:rPr lang="en-US" sz="2000" dirty="0"/>
              <a:t>cover how to </a:t>
            </a:r>
            <a:r>
              <a:rPr lang="en-US" sz="2000" dirty="0" smtClean="0"/>
              <a:t>obtain this value, some return here afterwards).</a:t>
            </a:r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12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  <p:pic>
        <p:nvPicPr>
          <p:cNvPr id="9" name="Screen Shot 2017-10-11 at 23.42.15.png" descr="Screen Shot 2017-10-11 at 23.42.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008" y="2209800"/>
            <a:ext cx="1946673" cy="3643313"/>
          </a:xfrm>
          <a:prstGeom prst="rect">
            <a:avLst/>
          </a:prstGeom>
          <a:ln w="12700">
            <a:noFill/>
            <a:miter lim="400000"/>
          </a:ln>
        </p:spPr>
      </p:pic>
      <p:pic>
        <p:nvPicPr>
          <p:cNvPr id="10" name="Screen Shot 2016-09-09 at 3.42.02 AM.png" descr="Screen Shot 2016-09-09 at 3.42.02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12175" y="3292435"/>
            <a:ext cx="6645200" cy="1469432"/>
          </a:xfrm>
          <a:prstGeom prst="rect">
            <a:avLst/>
          </a:prstGeom>
          <a:ln w="12700">
            <a:noFill/>
            <a:miter lim="400000"/>
          </a:ln>
        </p:spPr>
      </p:pic>
      <p:sp>
        <p:nvSpPr>
          <p:cNvPr id="11" name="Oval"/>
          <p:cNvSpPr/>
          <p:nvPr/>
        </p:nvSpPr>
        <p:spPr>
          <a:xfrm>
            <a:off x="1268100" y="4327885"/>
            <a:ext cx="2204491" cy="472715"/>
          </a:xfrm>
          <a:prstGeom prst="ellipse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</p:spTree>
    <p:extLst>
      <p:ext uri="{BB962C8B-B14F-4D97-AF65-F5344CB8AC3E}">
        <p14:creationId xmlns:p14="http://schemas.microsoft.com/office/powerpoint/2010/main" val="662395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Account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2000" dirty="0" smtClean="0"/>
              <a:t>Login to your </a:t>
            </a:r>
            <a:r>
              <a:rPr lang="en-US" sz="2000" dirty="0" smtClean="0">
                <a:hlinkClick r:id="rId2"/>
              </a:rPr>
              <a:t>AWS account</a:t>
            </a:r>
            <a:r>
              <a:rPr lang="en-US" sz="2000" dirty="0" smtClean="0"/>
              <a:t>, which will </a:t>
            </a:r>
            <a:r>
              <a:rPr lang="en-US" sz="2000" dirty="0"/>
              <a:t>be used for access to </a:t>
            </a:r>
            <a:r>
              <a:rPr lang="en-US" sz="2000" dirty="0" smtClean="0"/>
              <a:t>Lambda </a:t>
            </a:r>
            <a:r>
              <a:rPr lang="en-US" sz="2000" dirty="0"/>
              <a:t>where the code associated with your custom skill will </a:t>
            </a:r>
            <a:r>
              <a:rPr lang="en-US" sz="2000" dirty="0" smtClean="0"/>
              <a:t>run. You </a:t>
            </a:r>
            <a:r>
              <a:rPr lang="en-US" sz="2000" dirty="0"/>
              <a:t>may have to setup payment info, but </a:t>
            </a:r>
            <a:r>
              <a:rPr lang="en-US" sz="2000" dirty="0" smtClean="0"/>
              <a:t>can use the </a:t>
            </a:r>
            <a:r>
              <a:rPr lang="en-US" sz="2000" dirty="0"/>
              <a:t>Lambda free </a:t>
            </a:r>
            <a:r>
              <a:rPr lang="en-US" sz="2000" dirty="0" smtClean="0"/>
              <a:t>tier, which </a:t>
            </a:r>
            <a:r>
              <a:rPr lang="en-US" sz="2000" dirty="0"/>
              <a:t>is under 1M </a:t>
            </a:r>
            <a:r>
              <a:rPr lang="en-US" sz="2000" dirty="0" smtClean="0"/>
              <a:t>requests per month.</a:t>
            </a:r>
          </a:p>
          <a:p>
            <a:r>
              <a:rPr lang="en-US" sz="2000" dirty="0"/>
              <a:t>Lambda is only available in US East (N. Virginia) currently. Be sure to select that region to see the Lambda option</a:t>
            </a:r>
          </a:p>
          <a:p>
            <a:endParaRPr lang="en-US" sz="2000" dirty="0"/>
          </a:p>
          <a:p>
            <a:r>
              <a:rPr lang="en-US" sz="2000" dirty="0"/>
              <a:t>Search for Lambda and “</a:t>
            </a:r>
            <a:r>
              <a:rPr lang="en-US" sz="2000" dirty="0">
                <a:solidFill>
                  <a:schemeClr val="accent3"/>
                </a:solidFill>
                <a:latin typeface="Helvetica"/>
                <a:ea typeface="Helvetica"/>
                <a:cs typeface="Helvetica"/>
                <a:sym typeface="Helvetica"/>
              </a:rPr>
              <a:t>author from scratch</a:t>
            </a:r>
            <a:r>
              <a:rPr lang="en-US" sz="2000" dirty="0"/>
              <a:t>”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13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  <p:grpSp>
        <p:nvGrpSpPr>
          <p:cNvPr id="12" name="Group 11"/>
          <p:cNvGrpSpPr/>
          <p:nvPr/>
        </p:nvGrpSpPr>
        <p:grpSpPr>
          <a:xfrm>
            <a:off x="3960840" y="2508516"/>
            <a:ext cx="3556640" cy="593808"/>
            <a:chOff x="5361717" y="2415481"/>
            <a:chExt cx="3556640" cy="593808"/>
          </a:xfrm>
        </p:grpSpPr>
        <p:pic>
          <p:nvPicPr>
            <p:cNvPr id="13" name="Screen Shot 2016-09-09 at 2.26.57 AM.png" descr="Screen Shot 2016-09-09 at 2.26.57 A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361717" y="2478740"/>
              <a:ext cx="3556640" cy="530549"/>
            </a:xfrm>
            <a:prstGeom prst="rect">
              <a:avLst/>
            </a:prstGeom>
            <a:ln w="12700">
              <a:solidFill>
                <a:schemeClr val="accent5"/>
              </a:solidFill>
              <a:miter lim="400000"/>
            </a:ln>
          </p:spPr>
        </p:pic>
        <p:sp>
          <p:nvSpPr>
            <p:cNvPr id="14" name="Oval"/>
            <p:cNvSpPr/>
            <p:nvPr/>
          </p:nvSpPr>
          <p:spPr>
            <a:xfrm>
              <a:off x="6982376" y="2415481"/>
              <a:ext cx="1040868" cy="512689"/>
            </a:xfrm>
            <a:prstGeom prst="ellipse">
              <a:avLst/>
            </a:prstGeom>
            <a:ln w="50800">
              <a:solidFill>
                <a:schemeClr val="accent5"/>
              </a:solidFill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</p:grpSp>
      <p:pic>
        <p:nvPicPr>
          <p:cNvPr id="16" name="Screen Shot 2017-10-11 at 22.24.32.png" descr="Screen Shot 2017-10-11 at 22.24.3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3000" y="3524494"/>
            <a:ext cx="6883803" cy="2690652"/>
          </a:xfrm>
          <a:prstGeom prst="rect">
            <a:avLst/>
          </a:prstGeom>
          <a:ln w="12700">
            <a:noFill/>
            <a:miter lim="400000"/>
          </a:ln>
        </p:spPr>
      </p:pic>
      <p:sp>
        <p:nvSpPr>
          <p:cNvPr id="17" name="Oval"/>
          <p:cNvSpPr/>
          <p:nvPr/>
        </p:nvSpPr>
        <p:spPr>
          <a:xfrm>
            <a:off x="1696314" y="4231336"/>
            <a:ext cx="2453807" cy="931919"/>
          </a:xfrm>
          <a:prstGeom prst="ellipse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8" name="Screen Shot 2017-10-11 at 22.25.04.png" descr="Screen Shot 2017-10-11 at 22.25.0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24042" y="4231336"/>
            <a:ext cx="2485312" cy="1435993"/>
          </a:xfrm>
          <a:prstGeom prst="rect">
            <a:avLst/>
          </a:prstGeom>
          <a:ln w="12700">
            <a:noFill/>
            <a:miter lim="400000"/>
          </a:ln>
        </p:spPr>
      </p:pic>
      <p:sp>
        <p:nvSpPr>
          <p:cNvPr id="19" name="Oval"/>
          <p:cNvSpPr/>
          <p:nvPr/>
        </p:nvSpPr>
        <p:spPr>
          <a:xfrm>
            <a:off x="8223425" y="5205283"/>
            <a:ext cx="1722798" cy="564347"/>
          </a:xfrm>
          <a:prstGeom prst="ellipse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</p:spTree>
    <p:extLst>
      <p:ext uri="{BB962C8B-B14F-4D97-AF65-F5344CB8AC3E}">
        <p14:creationId xmlns:p14="http://schemas.microsoft.com/office/powerpoint/2010/main" val="950648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Function (1/6)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2000" dirty="0" smtClean="0"/>
              <a:t>	Name </a:t>
            </a:r>
            <a:r>
              <a:rPr lang="en-US" sz="2000" dirty="0"/>
              <a:t>the Lambda function, and choose “</a:t>
            </a:r>
            <a:r>
              <a:rPr lang="en-US" sz="2000" dirty="0">
                <a:solidFill>
                  <a:schemeClr val="accent3"/>
                </a:solidFill>
              </a:rPr>
              <a:t>Create a a custom role</a:t>
            </a:r>
            <a:r>
              <a:rPr lang="en-US" sz="2000" dirty="0"/>
              <a:t>”: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14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  <p:grpSp>
        <p:nvGrpSpPr>
          <p:cNvPr id="15" name="Group 14"/>
          <p:cNvGrpSpPr/>
          <p:nvPr/>
        </p:nvGrpSpPr>
        <p:grpSpPr>
          <a:xfrm>
            <a:off x="1328270" y="1681162"/>
            <a:ext cx="8821779" cy="3865632"/>
            <a:chOff x="1685111" y="2294449"/>
            <a:chExt cx="8821779" cy="3865632"/>
          </a:xfrm>
        </p:grpSpPr>
        <p:pic>
          <p:nvPicPr>
            <p:cNvPr id="16" name="Screen Shot 2017-10-11 at 22.36.12.png" descr="Screen Shot 2017-10-11 at 22.36.12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685111" y="2294449"/>
              <a:ext cx="8821779" cy="3865632"/>
            </a:xfrm>
            <a:prstGeom prst="rect">
              <a:avLst/>
            </a:prstGeom>
            <a:ln w="12700">
              <a:noFill/>
              <a:miter lim="400000"/>
            </a:ln>
          </p:spPr>
        </p:pic>
        <p:sp>
          <p:nvSpPr>
            <p:cNvPr id="17" name="Oval"/>
            <p:cNvSpPr/>
            <p:nvPr/>
          </p:nvSpPr>
          <p:spPr>
            <a:xfrm>
              <a:off x="2421061" y="3919121"/>
              <a:ext cx="970104" cy="421719"/>
            </a:xfrm>
            <a:prstGeom prst="ellipse">
              <a:avLst/>
            </a:prstGeom>
            <a:ln w="38100">
              <a:noFill/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18" name="Oval"/>
            <p:cNvSpPr/>
            <p:nvPr/>
          </p:nvSpPr>
          <p:spPr>
            <a:xfrm>
              <a:off x="2557983" y="4746606"/>
              <a:ext cx="1393660" cy="421718"/>
            </a:xfrm>
            <a:prstGeom prst="ellipse">
              <a:avLst/>
            </a:prstGeom>
            <a:ln w="38100">
              <a:noFill/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</p:grpSp>
    </p:spTree>
    <p:extLst>
      <p:ext uri="{BB962C8B-B14F-4D97-AF65-F5344CB8AC3E}">
        <p14:creationId xmlns:p14="http://schemas.microsoft.com/office/powerpoint/2010/main" val="1466714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Function (2/6)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2000" dirty="0" smtClean="0"/>
              <a:t>	Select </a:t>
            </a:r>
            <a:r>
              <a:rPr lang="en-US" sz="2000" dirty="0"/>
              <a:t>the following for role summary, then </a:t>
            </a:r>
            <a:r>
              <a:rPr lang="en-US" sz="2000" b="1" dirty="0">
                <a:solidFill>
                  <a:schemeClr val="accent3"/>
                </a:solidFill>
                <a:latin typeface="Helvetica"/>
                <a:ea typeface="Helvetica"/>
                <a:cs typeface="Helvetica"/>
                <a:sym typeface="Helvetica"/>
              </a:rPr>
              <a:t>Allow</a:t>
            </a:r>
            <a:r>
              <a:rPr lang="en-US" sz="2000" dirty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15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  <p:grpSp>
        <p:nvGrpSpPr>
          <p:cNvPr id="9" name="Group 8"/>
          <p:cNvGrpSpPr/>
          <p:nvPr/>
        </p:nvGrpSpPr>
        <p:grpSpPr>
          <a:xfrm>
            <a:off x="2073851" y="1561405"/>
            <a:ext cx="7330617" cy="4105146"/>
            <a:chOff x="2430692" y="2077407"/>
            <a:chExt cx="7330617" cy="4105146"/>
          </a:xfrm>
        </p:grpSpPr>
        <p:pic>
          <p:nvPicPr>
            <p:cNvPr id="10" name="Screen Shot 2017-10-11 at 22.36.29.png" descr="Screen Shot 2017-10-11 at 22.36.29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430692" y="2077407"/>
              <a:ext cx="7330617" cy="4105146"/>
            </a:xfrm>
            <a:prstGeom prst="rect">
              <a:avLst/>
            </a:prstGeom>
            <a:ln w="12700">
              <a:noFill/>
              <a:miter lim="400000"/>
            </a:ln>
          </p:spPr>
        </p:pic>
        <p:sp>
          <p:nvSpPr>
            <p:cNvPr id="11" name="Oval"/>
            <p:cNvSpPr/>
            <p:nvPr/>
          </p:nvSpPr>
          <p:spPr>
            <a:xfrm>
              <a:off x="4326061" y="4681122"/>
              <a:ext cx="1905954" cy="421718"/>
            </a:xfrm>
            <a:prstGeom prst="ellipse">
              <a:avLst/>
            </a:prstGeom>
            <a:ln w="38100">
              <a:noFill/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12" name="Oval"/>
            <p:cNvSpPr/>
            <p:nvPr/>
          </p:nvSpPr>
          <p:spPr>
            <a:xfrm>
              <a:off x="4367733" y="5187137"/>
              <a:ext cx="1822611" cy="421718"/>
            </a:xfrm>
            <a:prstGeom prst="ellipse">
              <a:avLst/>
            </a:prstGeom>
            <a:ln w="38100">
              <a:noFill/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</p:grpSp>
    </p:spTree>
    <p:extLst>
      <p:ext uri="{BB962C8B-B14F-4D97-AF65-F5344CB8AC3E}">
        <p14:creationId xmlns:p14="http://schemas.microsoft.com/office/powerpoint/2010/main" val="1377034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</a:t>
            </a:r>
            <a:r>
              <a:rPr lang="en-US" dirty="0"/>
              <a:t>Function </a:t>
            </a:r>
            <a:r>
              <a:rPr lang="en-US" dirty="0" smtClean="0"/>
              <a:t>(3/6</a:t>
            </a:r>
            <a:r>
              <a:rPr lang="en-US" dirty="0"/>
              <a:t>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2000" dirty="0" smtClean="0"/>
              <a:t>Increase </a:t>
            </a:r>
            <a:r>
              <a:rPr lang="en-US" sz="2000" dirty="0"/>
              <a:t>timeout to handle longer scripts &amp; processes (recommended at least 15 </a:t>
            </a:r>
            <a:r>
              <a:rPr lang="en-US" sz="2000" dirty="0" smtClean="0"/>
              <a:t>seconds as the bare minimum, and can be even longer like 30 or more), </a:t>
            </a:r>
            <a:r>
              <a:rPr lang="en-US" sz="2000" dirty="0"/>
              <a:t>and </a:t>
            </a:r>
            <a:r>
              <a:rPr lang="en-US" sz="2000" b="1" dirty="0">
                <a:latin typeface="Helvetica"/>
                <a:ea typeface="Helvetica"/>
                <a:cs typeface="Helvetica"/>
                <a:sym typeface="Helvetica"/>
              </a:rPr>
              <a:t>save</a:t>
            </a:r>
            <a:r>
              <a:rPr lang="en-US" sz="2000" dirty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16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  <p:grpSp>
        <p:nvGrpSpPr>
          <p:cNvPr id="13" name="Group 12"/>
          <p:cNvGrpSpPr/>
          <p:nvPr/>
        </p:nvGrpSpPr>
        <p:grpSpPr>
          <a:xfrm>
            <a:off x="3071227" y="1752600"/>
            <a:ext cx="5335866" cy="3876670"/>
            <a:chOff x="2831115" y="2693789"/>
            <a:chExt cx="5335866" cy="3876670"/>
          </a:xfrm>
        </p:grpSpPr>
        <p:pic>
          <p:nvPicPr>
            <p:cNvPr id="14" name="Screen Shot 2017-10-11 at 22.37.44.png" descr="Screen Shot 2017-10-11 at 22.37.44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831115" y="2693789"/>
              <a:ext cx="5335866" cy="3876670"/>
            </a:xfrm>
            <a:prstGeom prst="rect">
              <a:avLst/>
            </a:prstGeom>
            <a:ln w="12700">
              <a:noFill/>
              <a:miter lim="400000"/>
            </a:ln>
          </p:spPr>
        </p:pic>
        <p:sp>
          <p:nvSpPr>
            <p:cNvPr id="15" name="Oval"/>
            <p:cNvSpPr/>
            <p:nvPr/>
          </p:nvSpPr>
          <p:spPr>
            <a:xfrm>
              <a:off x="3040186" y="2930903"/>
              <a:ext cx="1720198" cy="398383"/>
            </a:xfrm>
            <a:prstGeom prst="ellipse">
              <a:avLst/>
            </a:prstGeom>
            <a:ln w="38100">
              <a:noFill/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  <p:sp>
          <p:nvSpPr>
            <p:cNvPr id="16" name="Oval"/>
            <p:cNvSpPr/>
            <p:nvPr/>
          </p:nvSpPr>
          <p:spPr>
            <a:xfrm>
              <a:off x="4391546" y="4818043"/>
              <a:ext cx="1286317" cy="658355"/>
            </a:xfrm>
            <a:prstGeom prst="ellipse">
              <a:avLst/>
            </a:prstGeom>
            <a:ln w="38100">
              <a:noFill/>
              <a:miter lim="400000"/>
            </a:ln>
          </p:spPr>
          <p:txBody>
            <a:bodyPr lIns="35719" tIns="35719" rIns="35719" bIns="35719" anchor="ctr"/>
            <a:lstStyle/>
            <a:p>
              <a:pPr>
                <a:defRPr sz="2400"/>
              </a:pPr>
              <a:endParaRPr sz="1687"/>
            </a:p>
          </p:txBody>
        </p:sp>
      </p:grpSp>
    </p:spTree>
    <p:extLst>
      <p:ext uri="{BB962C8B-B14F-4D97-AF65-F5344CB8AC3E}">
        <p14:creationId xmlns:p14="http://schemas.microsoft.com/office/powerpoint/2010/main" val="1081152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Function (4/6)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296902" indent="-296902" defTabSz="390213">
              <a:spcBef>
                <a:spcPts val="2742"/>
              </a:spcBef>
              <a:defRPr sz="3420"/>
            </a:pPr>
            <a:r>
              <a:rPr lang="en-US" sz="2000" dirty="0"/>
              <a:t>Download, modify, and then re-upload </a:t>
            </a:r>
            <a:r>
              <a:rPr lang="en-US" sz="2000" u="sng" dirty="0">
                <a:hlinkClick r:id="rId2"/>
              </a:rPr>
              <a:t>this .ZIP </a:t>
            </a:r>
            <a:r>
              <a:rPr lang="en-US" sz="2000" u="sng" dirty="0" smtClean="0">
                <a:hlinkClick r:id="rId2"/>
              </a:rPr>
              <a:t>file</a:t>
            </a:r>
            <a:r>
              <a:rPr lang="en-US" sz="2000" dirty="0" smtClean="0"/>
              <a:t> into </a:t>
            </a:r>
            <a:r>
              <a:rPr lang="en-US" sz="2000" dirty="0"/>
              <a:t>the “Function code” section; don’t forget to save!</a:t>
            </a:r>
          </a:p>
          <a:p>
            <a:pPr marL="296902" indent="-296902" defTabSz="390213">
              <a:spcBef>
                <a:spcPts val="2742"/>
              </a:spcBef>
              <a:defRPr sz="3420"/>
            </a:pPr>
            <a:r>
              <a:rPr lang="en-US" sz="2000" dirty="0"/>
              <a:t>Logic behind Alexa skill is in </a:t>
            </a:r>
            <a:r>
              <a:rPr lang="en-US" sz="2000" dirty="0">
                <a:solidFill>
                  <a:schemeClr val="accent3"/>
                </a:solidFill>
              </a:rPr>
              <a:t>lambda_function.py</a:t>
            </a:r>
            <a:r>
              <a:rPr lang="en-US" sz="2000" dirty="0"/>
              <a:t> (no need to </a:t>
            </a:r>
            <a:r>
              <a:rPr lang="en-US" sz="2000" dirty="0" smtClean="0"/>
              <a:t>edit, unless you want to add your own functions later)</a:t>
            </a:r>
            <a:endParaRPr lang="en-US" sz="2000" dirty="0"/>
          </a:p>
          <a:p>
            <a:pPr marL="296902" indent="-296902" defTabSz="390213">
              <a:spcBef>
                <a:spcPts val="2742"/>
              </a:spcBef>
              <a:defRPr sz="3420"/>
            </a:pPr>
            <a:r>
              <a:rPr lang="en-US" sz="2000" dirty="0" smtClean="0"/>
              <a:t>Please include and review meraki_info.py, </a:t>
            </a:r>
            <a:r>
              <a:rPr lang="en-US" sz="2000" b="1" dirty="0" smtClean="0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rPr>
              <a:t>making </a:t>
            </a:r>
            <a:r>
              <a:rPr lang="en-US" sz="2000" b="1" dirty="0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rPr>
              <a:t>needed </a:t>
            </a:r>
            <a:r>
              <a:rPr lang="en-US" sz="2000" b="1" dirty="0" smtClean="0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rPr>
              <a:t>edits</a:t>
            </a:r>
            <a:endParaRPr lang="en-US" sz="2000" b="1" dirty="0">
              <a:solidFill>
                <a:schemeClr val="accent1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296902" indent="-296902" defTabSz="390213">
              <a:spcBef>
                <a:spcPts val="2742"/>
              </a:spcBef>
              <a:defRPr sz="3420"/>
            </a:pPr>
            <a:r>
              <a:rPr lang="en-US" sz="2000" dirty="0"/>
              <a:t>This deployment package created from the “</a:t>
            </a:r>
            <a:r>
              <a:rPr lang="en-US" sz="2000" u="sng" dirty="0">
                <a:hlinkClick r:id="rId3"/>
              </a:rPr>
              <a:t>advanced scenario</a:t>
            </a:r>
            <a:r>
              <a:rPr lang="en-US" sz="2000" dirty="0"/>
              <a:t>” instructions; if you want to recreate on </a:t>
            </a:r>
            <a:r>
              <a:rPr lang="en-US" sz="2000" dirty="0" smtClean="0"/>
              <a:t>macOS:</a:t>
            </a:r>
            <a:br>
              <a:rPr lang="en-US" sz="2000" dirty="0" smtClean="0"/>
            </a:br>
            <a:r>
              <a:rPr lang="en-US" sz="2000" dirty="0" smtClean="0"/>
              <a:t>1. add </a:t>
            </a:r>
            <a:r>
              <a:rPr lang="en-US" sz="2000" dirty="0"/>
              <a:t>the mentioned setup.cfg file to project </a:t>
            </a:r>
            <a:r>
              <a:rPr lang="en-US" sz="2000" dirty="0" smtClean="0"/>
              <a:t>directory</a:t>
            </a:r>
            <a:br>
              <a:rPr lang="en-US" sz="2000" dirty="0" smtClean="0"/>
            </a:br>
            <a:r>
              <a:rPr lang="en-US" sz="2000" dirty="0" smtClean="0"/>
              <a:t>2. </a:t>
            </a:r>
            <a:r>
              <a:rPr lang="en-US" sz="2000" i="1" dirty="0" smtClean="0">
                <a:latin typeface="Helvetica"/>
                <a:ea typeface="Helvetica"/>
                <a:cs typeface="Helvetica"/>
                <a:sym typeface="Helvetica"/>
              </a:rPr>
              <a:t>navigate </a:t>
            </a:r>
            <a:r>
              <a:rPr lang="en-US" sz="2000" i="1" dirty="0">
                <a:latin typeface="Helvetica"/>
                <a:ea typeface="Helvetica"/>
                <a:cs typeface="Helvetica"/>
                <a:sym typeface="Helvetica"/>
              </a:rPr>
              <a:t>to that project </a:t>
            </a:r>
            <a:r>
              <a:rPr lang="en-US" sz="2000" i="1" dirty="0" smtClean="0">
                <a:latin typeface="Helvetica"/>
                <a:ea typeface="Helvetica"/>
                <a:cs typeface="Helvetica"/>
                <a:sym typeface="Helvetica"/>
              </a:rPr>
              <a:t>directory</a:t>
            </a:r>
            <a:r>
              <a:rPr lang="en-US" sz="2000" dirty="0" smtClean="0"/>
              <a:t>, and then install following modules</a:t>
            </a:r>
            <a:br>
              <a:rPr lang="en-US" sz="2000" dirty="0" smtClean="0"/>
            </a:br>
            <a:r>
              <a:rPr lang="en-US" sz="2000" dirty="0" smtClean="0"/>
              <a:t>3. pip3 </a:t>
            </a:r>
            <a:r>
              <a:rPr lang="en-US" sz="2000" dirty="0"/>
              <a:t>install requests -t /</a:t>
            </a:r>
            <a:r>
              <a:rPr lang="en-US" sz="2000" dirty="0" smtClean="0"/>
              <a:t>path/to/project-dir</a:t>
            </a:r>
            <a:br>
              <a:rPr lang="en-US" sz="2000" dirty="0" smtClean="0"/>
            </a:br>
            <a:r>
              <a:rPr lang="en-US" sz="2000" dirty="0" smtClean="0"/>
              <a:t>4. pip3 </a:t>
            </a:r>
            <a:r>
              <a:rPr lang="en-US" sz="2000" dirty="0"/>
              <a:t>install meraki -t /path/to/project-dir [--upgrade]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17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4522" y="4114801"/>
            <a:ext cx="16764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94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Function (5/6)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2000" dirty="0"/>
              <a:t>After you have made the necessary changes </a:t>
            </a:r>
            <a:r>
              <a:rPr lang="en-US" sz="2000" dirty="0" smtClean="0"/>
              <a:t>to meraki_info.py, zip </a:t>
            </a:r>
            <a:r>
              <a:rPr lang="en-US" sz="2000" dirty="0"/>
              <a:t>the entire folder's </a:t>
            </a:r>
            <a:r>
              <a:rPr lang="en-US" sz="2000" dirty="0" smtClean="0"/>
              <a:t>contents (</a:t>
            </a:r>
            <a:r>
              <a:rPr lang="en-US" sz="2000" b="1" dirty="0" smtClean="0"/>
              <a:t>not</a:t>
            </a:r>
            <a:r>
              <a:rPr lang="en-US" sz="2000" dirty="0" smtClean="0"/>
              <a:t> the folder itself). For example, similar to this screenshot on macOS: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18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  <p:pic>
        <p:nvPicPr>
          <p:cNvPr id="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2004" y="2057400"/>
            <a:ext cx="5634312" cy="383867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879202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688" y="1796186"/>
            <a:ext cx="7798944" cy="442190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Function (6/6)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2000" dirty="0" smtClean="0"/>
              <a:t>Upload the ZIP file, select </a:t>
            </a:r>
            <a:r>
              <a:rPr lang="en-US" sz="2000" dirty="0"/>
              <a:t>“</a:t>
            </a:r>
            <a:r>
              <a:rPr lang="en-US" sz="2000" dirty="0">
                <a:solidFill>
                  <a:schemeClr val="accent3"/>
                </a:solidFill>
              </a:rPr>
              <a:t>Python 3.6</a:t>
            </a:r>
            <a:r>
              <a:rPr lang="en-US" sz="2000" dirty="0"/>
              <a:t>” for runtime, change Handler to </a:t>
            </a:r>
            <a:r>
              <a:rPr lang="en-US" sz="2000" dirty="0" smtClean="0"/>
              <a:t>“</a:t>
            </a:r>
            <a:r>
              <a:rPr lang="en-US" sz="2000" dirty="0" smtClean="0">
                <a:solidFill>
                  <a:schemeClr val="accent5"/>
                </a:solidFill>
              </a:rPr>
              <a:t>lambda_function.lambda_handler</a:t>
            </a:r>
            <a:r>
              <a:rPr lang="en-US" sz="2000" dirty="0" smtClean="0"/>
              <a:t>”, and then </a:t>
            </a:r>
            <a:r>
              <a:rPr lang="en-US" sz="2000" b="1" dirty="0">
                <a:solidFill>
                  <a:schemeClr val="accent1"/>
                </a:solidFill>
              </a:rPr>
              <a:t>save</a:t>
            </a:r>
            <a:r>
              <a:rPr lang="en-US" sz="2000" dirty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19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  <p:sp>
        <p:nvSpPr>
          <p:cNvPr id="10" name="Oval"/>
          <p:cNvSpPr/>
          <p:nvPr/>
        </p:nvSpPr>
        <p:spPr>
          <a:xfrm>
            <a:off x="6817935" y="5334000"/>
            <a:ext cx="2252631" cy="578640"/>
          </a:xfrm>
          <a:prstGeom prst="ellipse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1" name="Oval"/>
          <p:cNvSpPr/>
          <p:nvPr/>
        </p:nvSpPr>
        <p:spPr>
          <a:xfrm>
            <a:off x="4482334" y="5334000"/>
            <a:ext cx="1156466" cy="578640"/>
          </a:xfrm>
          <a:prstGeom prst="ellipse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2" name="Oval"/>
          <p:cNvSpPr/>
          <p:nvPr/>
        </p:nvSpPr>
        <p:spPr>
          <a:xfrm>
            <a:off x="1981200" y="5334000"/>
            <a:ext cx="2024031" cy="1027757"/>
          </a:xfrm>
          <a:prstGeom prst="ellipse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</p:spTree>
    <p:extLst>
      <p:ext uri="{BB962C8B-B14F-4D97-AF65-F5344CB8AC3E}">
        <p14:creationId xmlns:p14="http://schemas.microsoft.com/office/powerpoint/2010/main" val="1860202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81706" y="1153533"/>
            <a:ext cx="10795894" cy="4866267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sz="2800" dirty="0" smtClean="0"/>
              <a:t>Showcase the Meraki Dashboard API with Python workflows and an intuitive UX frontend.</a:t>
            </a:r>
          </a:p>
          <a:p>
            <a:pPr marL="342900" indent="-342900">
              <a:buAutoNum type="arabicPeriod"/>
            </a:pPr>
            <a:endParaRPr lang="en-US" sz="2800" dirty="0" smtClean="0"/>
          </a:p>
          <a:p>
            <a:pPr marL="342900" indent="-342900">
              <a:buAutoNum type="arabicPeriod"/>
            </a:pPr>
            <a:r>
              <a:rPr lang="en-US" sz="2800" dirty="0" smtClean="0"/>
              <a:t>Introduce customers to network</a:t>
            </a:r>
            <a:br>
              <a:rPr lang="en-US" sz="2800" dirty="0" smtClean="0"/>
            </a:br>
            <a:r>
              <a:rPr lang="en-US" sz="2800" dirty="0" smtClean="0"/>
              <a:t>programmability &amp; automation, opening up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new ideas and saving them time &amp; money.</a:t>
            </a:r>
          </a:p>
          <a:p>
            <a:pPr marL="342900" indent="-342900">
              <a:buAutoNum type="arabicPeriod"/>
            </a:pPr>
            <a:endParaRPr lang="en-US" sz="2800" dirty="0" smtClean="0"/>
          </a:p>
          <a:p>
            <a:pPr marL="342900" indent="-342900">
              <a:buAutoNum type="arabicPeriod"/>
            </a:pPr>
            <a:r>
              <a:rPr lang="en-US" sz="2800" dirty="0" smtClean="0"/>
              <a:t>Have fun and strive not to do the</a:t>
            </a:r>
            <a:br>
              <a:rPr lang="en-US" sz="2800" dirty="0" smtClean="0"/>
            </a:br>
            <a:r>
              <a:rPr lang="en-US" sz="2800" dirty="0" smtClean="0"/>
              <a:t>same thing repeatedly!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2286000"/>
            <a:ext cx="5105400" cy="361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03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Configure a Trigger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2000" dirty="0" smtClean="0"/>
              <a:t>For the Designer section at the top, add the “</a:t>
            </a:r>
            <a:r>
              <a:rPr lang="en-US" sz="2000" dirty="0" smtClean="0">
                <a:solidFill>
                  <a:schemeClr val="accent3"/>
                </a:solidFill>
              </a:rPr>
              <a:t>Alexa Skills Kit</a:t>
            </a:r>
            <a:r>
              <a:rPr lang="en-US" sz="2000" dirty="0" smtClean="0"/>
              <a:t>” as a trigger: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20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149" y="1580836"/>
            <a:ext cx="8176022" cy="4692963"/>
          </a:xfrm>
          <a:prstGeom prst="rect">
            <a:avLst/>
          </a:prstGeom>
        </p:spPr>
      </p:pic>
      <p:sp>
        <p:nvSpPr>
          <p:cNvPr id="20" name="Oval"/>
          <p:cNvSpPr/>
          <p:nvPr/>
        </p:nvSpPr>
        <p:spPr>
          <a:xfrm>
            <a:off x="1905000" y="4038601"/>
            <a:ext cx="838200" cy="381000"/>
          </a:xfrm>
          <a:prstGeom prst="ellipse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21" name="Oval"/>
          <p:cNvSpPr/>
          <p:nvPr/>
        </p:nvSpPr>
        <p:spPr>
          <a:xfrm>
            <a:off x="3429000" y="3848101"/>
            <a:ext cx="1295400" cy="571500"/>
          </a:xfrm>
          <a:prstGeom prst="ellipse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</p:spTree>
    <p:extLst>
      <p:ext uri="{BB962C8B-B14F-4D97-AF65-F5344CB8AC3E}">
        <p14:creationId xmlns:p14="http://schemas.microsoft.com/office/powerpoint/2010/main" val="1958656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Finalizing the Lambda </a:t>
            </a:r>
            <a:r>
              <a:rPr lang="en-US" dirty="0"/>
              <a:t>Function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312528" indent="-312528">
              <a:defRPr sz="2600"/>
            </a:pPr>
            <a:r>
              <a:rPr lang="en-US" sz="2000" dirty="0"/>
              <a:t>Once your function is created and selected, you should see the </a:t>
            </a:r>
            <a:r>
              <a:rPr lang="en-US" sz="2000" dirty="0">
                <a:solidFill>
                  <a:schemeClr val="accent3"/>
                </a:solidFill>
              </a:rPr>
              <a:t>Amazon Resource Name</a:t>
            </a:r>
            <a:r>
              <a:rPr lang="en-US" sz="2000" dirty="0"/>
              <a:t> located in the upper right of the AWS console like the example below:</a:t>
            </a:r>
          </a:p>
          <a:p>
            <a:pPr marL="312528" indent="-312528">
              <a:defRPr sz="2200"/>
            </a:pPr>
            <a:endParaRPr lang="en-US" dirty="0"/>
          </a:p>
          <a:p>
            <a:pPr marL="312528" indent="-312528">
              <a:defRPr sz="2200"/>
            </a:pPr>
            <a:endParaRPr lang="en-US" dirty="0"/>
          </a:p>
          <a:p>
            <a:pPr marL="312528" indent="-312528">
              <a:defRPr sz="2600"/>
            </a:pPr>
            <a:r>
              <a:rPr lang="en-US" sz="2000" dirty="0"/>
              <a:t>This is the value you will use for the Lambda ARN back </a:t>
            </a:r>
            <a:r>
              <a:rPr lang="en-US" sz="2000" dirty="0" smtClean="0"/>
              <a:t>on the “</a:t>
            </a:r>
            <a:r>
              <a:rPr lang="en-US" sz="2000" dirty="0">
                <a:solidFill>
                  <a:schemeClr val="accent5"/>
                </a:solidFill>
              </a:rPr>
              <a:t>Point to Your Lambda </a:t>
            </a:r>
            <a:r>
              <a:rPr lang="en-US" sz="2000" dirty="0" smtClean="0">
                <a:solidFill>
                  <a:schemeClr val="accent5"/>
                </a:solidFill>
              </a:rPr>
              <a:t>Function</a:t>
            </a:r>
            <a:r>
              <a:rPr lang="en-US" sz="2000" dirty="0" smtClean="0"/>
              <a:t>” slide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21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  <p:pic>
        <p:nvPicPr>
          <p:cNvPr id="12" name="Screen Shot 2016-09-16 at 11.16.34 AM.png" descr="Screen Shot 2016-09-16 at 11.16.34 AM.png"/>
          <p:cNvPicPr>
            <a:picLocks noChangeAspect="1"/>
          </p:cNvPicPr>
          <p:nvPr/>
        </p:nvPicPr>
        <p:blipFill>
          <a:blip r:embed="rId2">
            <a:extLst/>
          </a:blip>
          <a:srcRect r="13642"/>
          <a:stretch>
            <a:fillRect/>
          </a:stretch>
        </p:blipFill>
        <p:spPr>
          <a:xfrm>
            <a:off x="2830170" y="1752600"/>
            <a:ext cx="5817980" cy="652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260" y="3314078"/>
            <a:ext cx="5257800" cy="276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894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Enable Testing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2000" dirty="0"/>
              <a:t>Enable testing of the skill and enable it on your Echo device via the Alexa </a:t>
            </a:r>
            <a:r>
              <a:rPr lang="en-US" sz="2000" dirty="0" smtClean="0"/>
              <a:t>app or </a:t>
            </a:r>
            <a:r>
              <a:rPr lang="en-US" sz="2000" dirty="0" smtClean="0">
                <a:hlinkClick r:id="rId2"/>
              </a:rPr>
              <a:t>website</a:t>
            </a:r>
            <a:r>
              <a:rPr lang="en-US" sz="2000" dirty="0" smtClean="0"/>
              <a:t>. Make sure that the language selected here (“</a:t>
            </a:r>
            <a:r>
              <a:rPr lang="en-US" sz="2000" dirty="0" smtClean="0">
                <a:solidFill>
                  <a:schemeClr val="accent3"/>
                </a:solidFill>
              </a:rPr>
              <a:t>English (U.S.)</a:t>
            </a:r>
            <a:r>
              <a:rPr lang="en-US" sz="2000" dirty="0" smtClean="0"/>
              <a:t>” in the screenshot, for example) is the same as configured for your Echo on the mobile app or </a:t>
            </a:r>
            <a:r>
              <a:rPr lang="en-US" sz="2000" dirty="0" smtClean="0">
                <a:hlinkClick r:id="rId2"/>
              </a:rPr>
              <a:t>website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22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  <p:pic>
        <p:nvPicPr>
          <p:cNvPr id="8" name="Screen Shot 2017-10-12 at 00.15.18.png" descr="Screen Shot 2017-10-12 at 00.15.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12956" y="2209800"/>
            <a:ext cx="6666616" cy="3951171"/>
          </a:xfrm>
          <a:prstGeom prst="rect">
            <a:avLst/>
          </a:prstGeom>
          <a:ln w="12700">
            <a:noFill/>
            <a:miter lim="400000"/>
          </a:ln>
        </p:spPr>
      </p:pic>
      <p:sp>
        <p:nvSpPr>
          <p:cNvPr id="9" name="Oval"/>
          <p:cNvSpPr/>
          <p:nvPr/>
        </p:nvSpPr>
        <p:spPr>
          <a:xfrm>
            <a:off x="2398747" y="4437807"/>
            <a:ext cx="1660792" cy="339398"/>
          </a:xfrm>
          <a:prstGeom prst="ellipse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0" name="Oval"/>
          <p:cNvSpPr/>
          <p:nvPr/>
        </p:nvSpPr>
        <p:spPr>
          <a:xfrm>
            <a:off x="4038807" y="3097449"/>
            <a:ext cx="1371393" cy="255351"/>
          </a:xfrm>
          <a:prstGeom prst="ellipse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</p:spTree>
    <p:extLst>
      <p:ext uri="{BB962C8B-B14F-4D97-AF65-F5344CB8AC3E}">
        <p14:creationId xmlns:p14="http://schemas.microsoft.com/office/powerpoint/2010/main" val="1658589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Text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2000" dirty="0"/>
              <a:t>To run tests without using your actual Alexa-capable device, use the test section to type in “</a:t>
            </a:r>
            <a:r>
              <a:rPr lang="en-US" sz="2000" dirty="0">
                <a:solidFill>
                  <a:schemeClr val="accent5"/>
                </a:solidFill>
              </a:rPr>
              <a:t>who are you</a:t>
            </a:r>
            <a:r>
              <a:rPr lang="en-US" sz="2000" dirty="0"/>
              <a:t>” </a:t>
            </a:r>
            <a:r>
              <a:rPr lang="en-US" sz="2000" dirty="0" smtClean="0"/>
              <a:t>or “</a:t>
            </a:r>
            <a:r>
              <a:rPr lang="en-US" sz="2000" dirty="0" smtClean="0">
                <a:solidFill>
                  <a:schemeClr val="accent3"/>
                </a:solidFill>
              </a:rPr>
              <a:t>what’s on the roadmap</a:t>
            </a:r>
            <a:r>
              <a:rPr lang="en-US" sz="2000" dirty="0" smtClean="0"/>
              <a:t>”, and </a:t>
            </a:r>
            <a:r>
              <a:rPr lang="en-US" sz="2000" dirty="0"/>
              <a:t>verify the response.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23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  <p:pic>
        <p:nvPicPr>
          <p:cNvPr id="11" name="Screen Shot 2017-10-12 at 00.17.07.png" descr="Screen Shot 2017-10-12 at 00.17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32966" y="1965604"/>
            <a:ext cx="5605781" cy="4108819"/>
          </a:xfrm>
          <a:prstGeom prst="rect">
            <a:avLst/>
          </a:prstGeom>
          <a:ln w="12700">
            <a:noFill/>
            <a:miter lim="400000"/>
          </a:ln>
        </p:spPr>
      </p:pic>
      <p:sp>
        <p:nvSpPr>
          <p:cNvPr id="12" name="Oval"/>
          <p:cNvSpPr/>
          <p:nvPr/>
        </p:nvSpPr>
        <p:spPr>
          <a:xfrm>
            <a:off x="2839573" y="3014815"/>
            <a:ext cx="1375786" cy="753559"/>
          </a:xfrm>
          <a:prstGeom prst="ellipse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</p:spTree>
    <p:extLst>
      <p:ext uri="{BB962C8B-B14F-4D97-AF65-F5344CB8AC3E}">
        <p14:creationId xmlns:p14="http://schemas.microsoft.com/office/powerpoint/2010/main" val="423192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Testing: Speech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2000" dirty="0"/>
              <a:t>The voice </a:t>
            </a:r>
            <a:r>
              <a:rPr lang="en-US" sz="2000" dirty="0" smtClean="0"/>
              <a:t>simulator </a:t>
            </a:r>
            <a:r>
              <a:rPr lang="en-US" sz="2000" dirty="0"/>
              <a:t>tool on the test page is helpful for tuning your speech output. Adding a space, comma, etc. can help Alexa read things back clearly and you can format your speech output based on your preference.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24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  <p:pic>
        <p:nvPicPr>
          <p:cNvPr id="9" name="Screen Shot 2016-09-09 at 5.19.46 PM.png" descr="Screen Shot 2016-09-09 at 5.19.4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1197" y="3079577"/>
            <a:ext cx="7651260" cy="1390268"/>
          </a:xfrm>
          <a:prstGeom prst="rect">
            <a:avLst/>
          </a:prstGeom>
          <a:ln w="12700">
            <a:noFill/>
            <a:miter lim="400000"/>
          </a:ln>
        </p:spPr>
      </p:pic>
      <p:pic>
        <p:nvPicPr>
          <p:cNvPr id="13" name="Screen Shot 2016-09-09 at 2.53.08 AM.png" descr="Screen Shot 2016-09-09 at 2.53.08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2625" y="2367593"/>
            <a:ext cx="1664070" cy="2814237"/>
          </a:xfrm>
          <a:prstGeom prst="rect">
            <a:avLst/>
          </a:prstGeom>
          <a:ln w="12700">
            <a:noFill/>
            <a:miter lim="400000"/>
          </a:ln>
        </p:spPr>
      </p:pic>
      <p:sp>
        <p:nvSpPr>
          <p:cNvPr id="14" name="Oval"/>
          <p:cNvSpPr/>
          <p:nvPr/>
        </p:nvSpPr>
        <p:spPr>
          <a:xfrm>
            <a:off x="1412625" y="4114800"/>
            <a:ext cx="873375" cy="339398"/>
          </a:xfrm>
          <a:prstGeom prst="ellipse">
            <a:avLst/>
          </a:prstGeom>
          <a:ln w="38100">
            <a:solidFill>
              <a:schemeClr val="accent5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</p:spTree>
    <p:extLst>
      <p:ext uri="{BB962C8B-B14F-4D97-AF65-F5344CB8AC3E}">
        <p14:creationId xmlns:p14="http://schemas.microsoft.com/office/powerpoint/2010/main" val="4202799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Rock Your Demo!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25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1394273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81706" y="1153532"/>
            <a:ext cx="10515254" cy="5094868"/>
          </a:xfrm>
        </p:spPr>
        <p:txBody>
          <a:bodyPr>
            <a:normAutofit/>
          </a:bodyPr>
          <a:lstStyle/>
          <a:p>
            <a:pPr marL="342900" lvl="0" indent="-342900">
              <a:buAutoNum type="arabicPeriod"/>
            </a:pPr>
            <a:r>
              <a:rPr lang="en-US" sz="2000" dirty="0" smtClean="0"/>
              <a:t>Show </a:t>
            </a:r>
            <a:r>
              <a:rPr lang="en-US" sz="2000" dirty="0"/>
              <a:t>the completely blank </a:t>
            </a:r>
            <a:r>
              <a:rPr lang="en-US" sz="2000" dirty="0">
                <a:solidFill>
                  <a:schemeClr val="accent5"/>
                </a:solidFill>
              </a:rPr>
              <a:t>Demo API Lab</a:t>
            </a:r>
            <a:r>
              <a:rPr lang="en-US" sz="2000" dirty="0"/>
              <a:t> org’s</a:t>
            </a:r>
            <a:r>
              <a:rPr lang="en-US" sz="2000" i="1" dirty="0"/>
              <a:t> Organization &gt; Overview</a:t>
            </a:r>
            <a:r>
              <a:rPr lang="en-US" sz="2000" dirty="0"/>
              <a:t> </a:t>
            </a:r>
            <a:r>
              <a:rPr lang="en-US" sz="2000" u="sng" dirty="0" smtClean="0">
                <a:hlinkClick r:id="rId3"/>
              </a:rPr>
              <a:t>page</a:t>
            </a:r>
            <a:endParaRPr lang="en-US" sz="2000" dirty="0" smtClean="0"/>
          </a:p>
          <a:p>
            <a:pPr marL="342900" lvl="0" indent="-342900">
              <a:buAutoNum type="arabicPeriod"/>
            </a:pPr>
            <a:endParaRPr lang="en-US" sz="2000" dirty="0"/>
          </a:p>
          <a:p>
            <a:pPr marL="342900" lvl="0" indent="-342900">
              <a:buAutoNum type="arabicPeriod"/>
            </a:pPr>
            <a:r>
              <a:rPr lang="en-US" sz="2000" dirty="0" smtClean="0"/>
              <a:t>Run </a:t>
            </a:r>
            <a:r>
              <a:rPr lang="en-US" sz="2000" dirty="0"/>
              <a:t>the create.py script &gt; </a:t>
            </a:r>
            <a:r>
              <a:rPr lang="en-US" sz="20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python[3] </a:t>
            </a:r>
            <a:r>
              <a:rPr lang="en-US" sz="20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create.py</a:t>
            </a:r>
            <a:endParaRPr lang="en-US" sz="2000" dirty="0">
              <a:solidFill>
                <a:schemeClr val="accent3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342900" lvl="0" indent="-342900">
              <a:buAutoNum type="arabicPeriod"/>
            </a:pPr>
            <a:endParaRPr lang="en-US" sz="2000" dirty="0" smtClean="0"/>
          </a:p>
          <a:p>
            <a:pPr marL="342900" lvl="0" indent="-342900">
              <a:buAutoNum type="arabicPeriod"/>
            </a:pPr>
            <a:r>
              <a:rPr lang="en-US" sz="2000" dirty="0" smtClean="0"/>
              <a:t>Refresh </a:t>
            </a:r>
            <a:r>
              <a:rPr lang="en-US" sz="2000" dirty="0">
                <a:solidFill>
                  <a:schemeClr val="accent1"/>
                </a:solidFill>
              </a:rPr>
              <a:t>Dashboard</a:t>
            </a:r>
            <a:r>
              <a:rPr lang="en-US" sz="2000" dirty="0"/>
              <a:t> and show the networks </a:t>
            </a:r>
            <a:r>
              <a:rPr lang="en-US" sz="2000" dirty="0" smtClean="0"/>
              <a:t>created,</a:t>
            </a:r>
            <a:br>
              <a:rPr lang="en-US" sz="2000" dirty="0" smtClean="0"/>
            </a:br>
            <a:r>
              <a:rPr lang="en-US" sz="2000" dirty="0" smtClean="0"/>
              <a:t>along with devices </a:t>
            </a:r>
            <a:r>
              <a:rPr lang="en-US" sz="2000" dirty="0"/>
              <a:t>added and </a:t>
            </a:r>
            <a:r>
              <a:rPr lang="en-US" sz="2000" dirty="0" smtClean="0"/>
              <a:t>mapped.</a:t>
            </a:r>
          </a:p>
          <a:p>
            <a:pPr marL="342900" lvl="0" indent="-342900">
              <a:buAutoNum type="arabicPeriod"/>
            </a:pPr>
            <a:endParaRPr lang="en-US" sz="2000" dirty="0"/>
          </a:p>
          <a:p>
            <a:pPr marL="342900" lvl="0" indent="-342900">
              <a:buAutoNum type="arabicPeriod"/>
            </a:pPr>
            <a:r>
              <a:rPr lang="en-US" sz="2000" dirty="0" smtClean="0"/>
              <a:t>Run </a:t>
            </a:r>
            <a:r>
              <a:rPr lang="en-US" sz="2000" dirty="0"/>
              <a:t>the psk.py script &gt; </a:t>
            </a:r>
            <a:r>
              <a:rPr lang="en-US" sz="20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python[3] </a:t>
            </a:r>
            <a:r>
              <a:rPr lang="en-US" sz="20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psk.py</a:t>
            </a:r>
            <a:endParaRPr lang="en-US" sz="2000" dirty="0">
              <a:solidFill>
                <a:schemeClr val="accent3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342900" lvl="0" indent="-342900">
              <a:buAutoNum type="arabicPeriod"/>
            </a:pPr>
            <a:endParaRPr lang="en-US" sz="2000" dirty="0">
              <a:solidFill>
                <a:schemeClr val="accent3"/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342900" lvl="0" indent="-342900">
              <a:buAutoNum type="arabicPeriod"/>
            </a:pPr>
            <a:r>
              <a:rPr lang="en-US" sz="2000" dirty="0" smtClean="0"/>
              <a:t>Browse </a:t>
            </a:r>
            <a:r>
              <a:rPr lang="en-US" sz="2000" dirty="0"/>
              <a:t>through several of the networks, showing updated PSKs. Templates and APIs are working hand-in-hand for scalability and automation.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1828800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8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Echo Steps (1/2)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81706" y="1153532"/>
            <a:ext cx="10515254" cy="5094868"/>
          </a:xfrm>
        </p:spPr>
        <p:txBody>
          <a:bodyPr>
            <a:noAutofit/>
          </a:bodyPr>
          <a:lstStyle/>
          <a:p>
            <a:pPr marL="342900" indent="-342900">
              <a:buFontTx/>
              <a:buAutoNum type="arabicPeriod"/>
            </a:pPr>
            <a:r>
              <a:rPr lang="en-US" sz="2000" dirty="0" smtClean="0"/>
              <a:t>Flip </a:t>
            </a:r>
            <a:r>
              <a:rPr lang="en-US" sz="2000" dirty="0"/>
              <a:t>over to </a:t>
            </a:r>
            <a:r>
              <a:rPr lang="en-US" sz="2000" dirty="0">
                <a:solidFill>
                  <a:schemeClr val="accent3"/>
                </a:solidFill>
              </a:rPr>
              <a:t>your personal kit org</a:t>
            </a:r>
            <a:r>
              <a:rPr lang="en-US" sz="2000" dirty="0"/>
              <a:t> for the Amazon Alexa </a:t>
            </a:r>
            <a:r>
              <a:rPr lang="en-US" sz="2000" dirty="0" smtClean="0"/>
              <a:t>demo.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Show </a:t>
            </a:r>
            <a:r>
              <a:rPr lang="en-US" sz="2000" dirty="0"/>
              <a:t>network usage and </a:t>
            </a:r>
            <a:r>
              <a:rPr lang="en-US" sz="2000" dirty="0" smtClean="0"/>
              <a:t>top </a:t>
            </a:r>
            <a:r>
              <a:rPr lang="en-US" sz="2000" dirty="0"/>
              <a:t>client: </a:t>
            </a:r>
            <a:r>
              <a:rPr lang="en-US" sz="2000" dirty="0" smtClean="0"/>
              <a:t>“</a:t>
            </a:r>
            <a:r>
              <a:rPr lang="en-US" sz="2000" i="1" dirty="0" smtClean="0">
                <a:solidFill>
                  <a:schemeClr val="accent1"/>
                </a:solidFill>
              </a:rPr>
              <a:t>ASK MERAKI WHY’S THE INTERNET SLOW</a:t>
            </a:r>
            <a:r>
              <a:rPr lang="en-US" sz="2000" dirty="0" smtClean="0"/>
              <a:t>”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 smtClean="0"/>
          </a:p>
          <a:p>
            <a:pPr marL="342900" lvl="0" indent="-342900">
              <a:buFont typeface="+mj-lt"/>
              <a:buAutoNum type="arabicPeriod"/>
            </a:pPr>
            <a:r>
              <a:rPr lang="en-US" sz="2000" dirty="0" smtClean="0"/>
              <a:t>Block the top user’s client devices (generate some traffic beforehand, for example by running YouTube on a client connected behind kit device):</a:t>
            </a:r>
            <a:br>
              <a:rPr lang="en-US" sz="2000" dirty="0" smtClean="0"/>
            </a:br>
            <a:r>
              <a:rPr lang="en-US" sz="2000" dirty="0" smtClean="0"/>
              <a:t>“</a:t>
            </a:r>
            <a:r>
              <a:rPr lang="en-US" sz="2000" i="1" dirty="0" smtClean="0">
                <a:solidFill>
                  <a:schemeClr val="accent5"/>
                </a:solidFill>
              </a:rPr>
              <a:t>ASK MERAKI TO BLOCK SHAY FROM VIDEO STREAMING</a:t>
            </a:r>
            <a:r>
              <a:rPr lang="en-US" sz="2000" dirty="0" smtClean="0"/>
              <a:t>” (substitute with your name and group policy, as in the Python prerequisites)</a:t>
            </a:r>
            <a:br>
              <a:rPr lang="en-US" sz="2000" dirty="0" smtClean="0"/>
            </a:br>
            <a:r>
              <a:rPr lang="en-US" sz="2000" dirty="0" smtClean="0"/>
              <a:t>On one of these clients, confirm group policy in effect (for example, by trying to access a blocked URL on mobile device with screen sharing).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Try </a:t>
            </a:r>
            <a:r>
              <a:rPr lang="en-US" sz="2000" dirty="0"/>
              <a:t>some of the other commands, “ask </a:t>
            </a:r>
            <a:r>
              <a:rPr lang="en-US" sz="2000" dirty="0">
                <a:solidFill>
                  <a:schemeClr val="accent1"/>
                </a:solidFill>
              </a:rPr>
              <a:t>meraki</a:t>
            </a:r>
            <a:r>
              <a:rPr lang="en-US" sz="2000" dirty="0"/>
              <a:t>” for </a:t>
            </a:r>
            <a:r>
              <a:rPr lang="en-US" sz="2000" dirty="0" smtClean="0"/>
              <a:t>samples: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“</a:t>
            </a:r>
            <a:r>
              <a:rPr lang="en-US" sz="2000" i="1" cap="small" dirty="0">
                <a:latin typeface="Arial" charset="0"/>
                <a:ea typeface="Arial" charset="0"/>
                <a:cs typeface="Arial" charset="0"/>
              </a:rPr>
              <a:t>ask meraki to get network status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”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“</a:t>
            </a:r>
            <a:r>
              <a:rPr lang="en-US" sz="2000" i="1" cap="small" dirty="0">
                <a:latin typeface="Arial" charset="0"/>
                <a:ea typeface="Arial" charset="0"/>
                <a:cs typeface="Arial" charset="0"/>
              </a:rPr>
              <a:t>ask meraki to check license expiration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”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“</a:t>
            </a:r>
            <a:r>
              <a:rPr lang="en-US" sz="2000" i="1" cap="small" dirty="0">
                <a:latin typeface="Arial" charset="0"/>
                <a:ea typeface="Arial" charset="0"/>
                <a:cs typeface="Arial" charset="0"/>
              </a:rPr>
              <a:t>ask meraki to query device status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”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“</a:t>
            </a:r>
            <a:r>
              <a:rPr lang="en-US" sz="2000" i="1" cap="small" dirty="0">
                <a:latin typeface="Arial" charset="0"/>
                <a:ea typeface="Arial" charset="0"/>
                <a:cs typeface="Arial" charset="0"/>
              </a:rPr>
              <a:t>ask meraki to get client </a:t>
            </a:r>
            <a:r>
              <a:rPr lang="en-US" sz="2000" i="1" cap="small" dirty="0" smtClean="0">
                <a:latin typeface="Arial" charset="0"/>
                <a:ea typeface="Arial" charset="0"/>
                <a:cs typeface="Arial" charset="0"/>
              </a:rPr>
              <a:t>devices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5186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Echo Steps (2/2)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481706" y="1153532"/>
            <a:ext cx="10515254" cy="5094868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US" sz="2000" dirty="0" smtClean="0"/>
              <a:t>At </a:t>
            </a:r>
            <a:r>
              <a:rPr lang="en-US" sz="2000" dirty="0"/>
              <a:t>the end of the demo, delete all networks created in the initial </a:t>
            </a:r>
            <a:r>
              <a:rPr lang="en-US" sz="2000" dirty="0">
                <a:hlinkClick r:id="rId3"/>
              </a:rPr>
              <a:t>Demo API Lab org</a:t>
            </a:r>
            <a:r>
              <a:rPr lang="en-US" sz="2000" dirty="0"/>
              <a:t>.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“</a:t>
            </a:r>
            <a:r>
              <a:rPr lang="en-US" sz="2000" i="1" dirty="0">
                <a:solidFill>
                  <a:schemeClr val="accent5"/>
                </a:solidFill>
                <a:latin typeface="Arial" charset="0"/>
                <a:ea typeface="Arial" charset="0"/>
                <a:cs typeface="Arial" charset="0"/>
              </a:rPr>
              <a:t>ASK MERAKI TO DELETE ALL MY NETWORKS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”</a:t>
            </a:r>
          </a:p>
          <a:p>
            <a:pPr lvl="1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Alternatively, run the reset.py script &gt; </a:t>
            </a:r>
            <a:r>
              <a:rPr lang="en-US" sz="20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python[3] </a:t>
            </a:r>
            <a:r>
              <a:rPr lang="en-US" sz="2000" dirty="0" smtClean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reset.py</a:t>
            </a:r>
            <a:endParaRPr lang="en-US" sz="2000" dirty="0">
              <a:solidFill>
                <a:schemeClr val="accent3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0460" y="2362200"/>
            <a:ext cx="71374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8253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Publicly-shareable recording: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acecloud.webex.com/acecloud/ldr.php?RCID=1e60d5d6bc74b5fe72c631b105d066ef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[Start </a:t>
            </a:r>
            <a:r>
              <a:rPr lang="mr-IN" dirty="0" smtClean="0"/>
              <a:t>–</a:t>
            </a:r>
            <a:r>
              <a:rPr lang="en-US" dirty="0" smtClean="0"/>
              <a:t> 1:04] Getting started with Dashboard API</a:t>
            </a:r>
            <a:endParaRPr lang="en-US" dirty="0"/>
          </a:p>
          <a:p>
            <a:r>
              <a:rPr lang="en-US" dirty="0" smtClean="0">
                <a:solidFill>
                  <a:schemeClr val="accent5"/>
                </a:solidFill>
              </a:rPr>
              <a:t>[1:05 </a:t>
            </a:r>
            <a:r>
              <a:rPr lang="mr-IN" dirty="0" smtClean="0">
                <a:solidFill>
                  <a:schemeClr val="accent5"/>
                </a:solidFill>
              </a:rPr>
              <a:t>–</a:t>
            </a:r>
            <a:r>
              <a:rPr lang="en-US" dirty="0" smtClean="0">
                <a:solidFill>
                  <a:schemeClr val="accent5"/>
                </a:solidFill>
              </a:rPr>
              <a:t> 2:19] Python script to create networks</a:t>
            </a:r>
            <a:endParaRPr lang="en-US" dirty="0">
              <a:solidFill>
                <a:schemeClr val="accent5"/>
              </a:solidFill>
            </a:endParaRPr>
          </a:p>
          <a:p>
            <a:r>
              <a:rPr lang="en-US" dirty="0" smtClean="0"/>
              <a:t>[2:20 </a:t>
            </a:r>
            <a:r>
              <a:rPr lang="mr-IN" dirty="0" smtClean="0"/>
              <a:t>–</a:t>
            </a:r>
            <a:r>
              <a:rPr lang="en-US" dirty="0" smtClean="0"/>
              <a:t> 3:59] Python script to update SSIDs/PSKs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[4:00 </a:t>
            </a:r>
            <a:r>
              <a:rPr lang="mr-IN" dirty="0" smtClean="0">
                <a:solidFill>
                  <a:schemeClr val="accent3"/>
                </a:solidFill>
              </a:rPr>
              <a:t>–</a:t>
            </a:r>
            <a:r>
              <a:rPr lang="en-US" dirty="0" smtClean="0">
                <a:solidFill>
                  <a:schemeClr val="accent3"/>
                </a:solidFill>
              </a:rPr>
              <a:t> 5:21] Alexa call to gather client usage</a:t>
            </a:r>
          </a:p>
          <a:p>
            <a:r>
              <a:rPr lang="en-US" dirty="0" smtClean="0"/>
              <a:t>[5:22 </a:t>
            </a:r>
            <a:r>
              <a:rPr lang="mr-IN" dirty="0" smtClean="0"/>
              <a:t>–</a:t>
            </a:r>
            <a:r>
              <a:rPr lang="en-US" dirty="0" smtClean="0"/>
              <a:t> 8:11] Group policy assignment call</a:t>
            </a:r>
          </a:p>
          <a:p>
            <a:r>
              <a:rPr lang="en-US" dirty="0" smtClean="0">
                <a:solidFill>
                  <a:schemeClr val="accent1"/>
                </a:solidFill>
              </a:rPr>
              <a:t>[8:12 </a:t>
            </a:r>
            <a:r>
              <a:rPr lang="mr-IN" dirty="0" smtClean="0">
                <a:solidFill>
                  <a:schemeClr val="accent1"/>
                </a:solidFill>
              </a:rPr>
              <a:t>–</a:t>
            </a:r>
            <a:r>
              <a:rPr lang="en-US" dirty="0" smtClean="0">
                <a:solidFill>
                  <a:schemeClr val="accent1"/>
                </a:solidFill>
              </a:rPr>
              <a:t> 9:46] Systems Manager endpoint call</a:t>
            </a:r>
          </a:p>
          <a:p>
            <a:r>
              <a:rPr lang="en-US" dirty="0" smtClean="0"/>
              <a:t>[9:47 </a:t>
            </a:r>
            <a:r>
              <a:rPr lang="mr-IN" dirty="0" smtClean="0"/>
              <a:t>–</a:t>
            </a:r>
            <a:r>
              <a:rPr lang="en-US" dirty="0" smtClean="0"/>
              <a:t> End] Delete them networks!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29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2362200"/>
            <a:ext cx="561848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158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Prerequisites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3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104486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Required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lvl="0"/>
            <a:r>
              <a:rPr lang="en-US" sz="2000" dirty="0" smtClean="0"/>
              <a:t>(10 </a:t>
            </a:r>
            <a:r>
              <a:rPr lang="en-US" sz="2000" dirty="0"/>
              <a:t>minutes) Install Python 3, </a:t>
            </a:r>
            <a:r>
              <a:rPr lang="en-US" sz="2000" dirty="0" smtClean="0"/>
              <a:t>along with the </a:t>
            </a:r>
            <a:r>
              <a:rPr lang="en-US" sz="2000" dirty="0"/>
              <a:t>requests and </a:t>
            </a:r>
            <a:r>
              <a:rPr lang="en-US" sz="2000" dirty="0" smtClean="0">
                <a:hlinkClick r:id="rId2"/>
              </a:rPr>
              <a:t>Meraki</a:t>
            </a:r>
            <a:r>
              <a:rPr lang="en-US" sz="2000" dirty="0" smtClean="0"/>
              <a:t> modules via </a:t>
            </a:r>
            <a:r>
              <a:rPr lang="en-US" sz="2000" u="sng" dirty="0" smtClean="0">
                <a:hlinkClick r:id="rId3"/>
              </a:rPr>
              <a:t>pip</a:t>
            </a:r>
            <a:r>
              <a:rPr lang="en-US" sz="2000" dirty="0" smtClean="0"/>
              <a:t>.</a:t>
            </a:r>
          </a:p>
          <a:p>
            <a:pPr lvl="0"/>
            <a:r>
              <a:rPr lang="en-US" sz="2000" dirty="0" smtClean="0"/>
              <a:t>For </a:t>
            </a:r>
            <a:r>
              <a:rPr lang="en-US" sz="2000" dirty="0"/>
              <a:t>step-by-step instructions, </a:t>
            </a:r>
            <a:r>
              <a:rPr lang="en-US" sz="2000" dirty="0" smtClean="0"/>
              <a:t>see Exercise A of the </a:t>
            </a:r>
            <a:r>
              <a:rPr lang="en-US" sz="2000" dirty="0" smtClean="0">
                <a:hlinkClick r:id="rId4"/>
              </a:rPr>
              <a:t>Automation with Python</a:t>
            </a:r>
            <a:r>
              <a:rPr lang="en-US" sz="2000" dirty="0" smtClean="0"/>
              <a:t> lab.</a:t>
            </a:r>
          </a:p>
          <a:p>
            <a:r>
              <a:rPr lang="en-US" sz="2000" dirty="0" smtClean="0"/>
              <a:t> </a:t>
            </a:r>
          </a:p>
          <a:p>
            <a:pPr lvl="0"/>
            <a:r>
              <a:rPr lang="en-US" sz="2000" dirty="0" smtClean="0"/>
              <a:t>(</a:t>
            </a:r>
            <a:r>
              <a:rPr lang="en-US" sz="2000" dirty="0"/>
              <a:t>1 minute) Also install the geopy module &gt; </a:t>
            </a:r>
            <a:r>
              <a:rPr lang="en-US" sz="2000" dirty="0">
                <a:solidFill>
                  <a:schemeClr val="accent3"/>
                </a:solidFill>
                <a:latin typeface="Consolas" charset="0"/>
                <a:ea typeface="Consolas" charset="0"/>
                <a:cs typeface="Consolas" charset="0"/>
              </a:rPr>
              <a:t>pip[3] install geopy</a:t>
            </a:r>
          </a:p>
          <a:p>
            <a:r>
              <a:rPr lang="en-US" sz="2000" dirty="0"/>
              <a:t> </a:t>
            </a:r>
          </a:p>
          <a:p>
            <a:pPr lvl="0"/>
            <a:r>
              <a:rPr lang="en-US" sz="2000" dirty="0"/>
              <a:t>(1 minute) Add yourself as a </a:t>
            </a:r>
            <a:r>
              <a:rPr lang="en-US" sz="2000" u="sng" dirty="0">
                <a:hlinkClick r:id="rId5"/>
              </a:rPr>
              <a:t>full, org-wide admin</a:t>
            </a:r>
            <a:r>
              <a:rPr lang="en-US" sz="2000" dirty="0"/>
              <a:t> on the Demo API Lab </a:t>
            </a:r>
            <a:r>
              <a:rPr lang="en-US" sz="2000" dirty="0" smtClean="0"/>
              <a:t>org</a:t>
            </a:r>
          </a:p>
          <a:p>
            <a:pPr lvl="0"/>
            <a:endParaRPr lang="en-US" sz="2000" dirty="0"/>
          </a:p>
          <a:p>
            <a:r>
              <a:rPr lang="en-US" sz="2000" dirty="0"/>
              <a:t>(15 minutes) </a:t>
            </a:r>
            <a:r>
              <a:rPr lang="en-US" sz="2000" dirty="0" smtClean="0"/>
              <a:t>Download the </a:t>
            </a:r>
            <a:r>
              <a:rPr lang="en-US" sz="2000" dirty="0">
                <a:hlinkClick r:id="rId6"/>
              </a:rPr>
              <a:t>meraki_info.py</a:t>
            </a:r>
            <a:r>
              <a:rPr lang="en-US" sz="2000" dirty="0"/>
              <a:t> </a:t>
            </a:r>
            <a:r>
              <a:rPr lang="en-US" sz="2000" dirty="0" smtClean="0"/>
              <a:t>file and edit with your information: API key, org ID, location, name, devices, etc.</a:t>
            </a:r>
          </a:p>
          <a:p>
            <a:endParaRPr lang="en-US" sz="2000" dirty="0"/>
          </a:p>
          <a:p>
            <a:r>
              <a:rPr lang="en-US" sz="2000" dirty="0" smtClean="0"/>
              <a:t>(3 minutes) In the same folder, download and save </a:t>
            </a:r>
            <a:r>
              <a:rPr lang="en-US" sz="2000" dirty="0" smtClean="0">
                <a:hlinkClick r:id="rId7"/>
              </a:rPr>
              <a:t>create.py</a:t>
            </a:r>
            <a:r>
              <a:rPr lang="en-US" sz="2000" dirty="0" smtClean="0"/>
              <a:t>, </a:t>
            </a:r>
            <a:r>
              <a:rPr lang="en-US" sz="2000" dirty="0" smtClean="0">
                <a:hlinkClick r:id="rId8"/>
              </a:rPr>
              <a:t>psk.py</a:t>
            </a:r>
            <a:r>
              <a:rPr lang="en-US" sz="2000" dirty="0" smtClean="0"/>
              <a:t>, and </a:t>
            </a:r>
            <a:r>
              <a:rPr lang="en-US" sz="2000" dirty="0" smtClean="0">
                <a:hlinkClick r:id="rId9"/>
              </a:rPr>
              <a:t>reset.py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4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1482581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 Alexa Skill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5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212736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275024" indent="-275024" defTabSz="361460">
              <a:spcBef>
                <a:spcPts val="2531"/>
              </a:spcBef>
              <a:defRPr sz="3168"/>
            </a:pPr>
            <a:r>
              <a:rPr lang="en-US" sz="2000" dirty="0" smtClean="0"/>
              <a:t>You </a:t>
            </a:r>
            <a:r>
              <a:rPr lang="en-US" sz="2000" dirty="0"/>
              <a:t>will </a:t>
            </a:r>
            <a:r>
              <a:rPr lang="en-US" sz="2000" dirty="0" smtClean="0"/>
              <a:t>need:</a:t>
            </a:r>
            <a:endParaRPr lang="en-US" sz="2000" dirty="0"/>
          </a:p>
          <a:p>
            <a:pPr marL="785785" lvl="1" indent="-392892" defTabSz="361460">
              <a:spcBef>
                <a:spcPts val="2531"/>
              </a:spcBef>
              <a:buSzPct val="100000"/>
              <a:buAutoNum type="arabicPeriod"/>
              <a:defRPr sz="3168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Amazon Echo device or Alexa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package</a:t>
            </a:r>
            <a:br>
              <a:rPr lang="en-US" sz="2000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running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on a device (like a Raspberry Pi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),</a:t>
            </a:r>
            <a:br>
              <a:rPr lang="en-US" sz="2000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or the Amazon Shopping mobile app</a:t>
            </a:r>
            <a:br>
              <a:rPr lang="en-US" sz="2000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on Android/iPhone (</a:t>
            </a:r>
            <a:r>
              <a:rPr lang="en-US" sz="2000" i="1" dirty="0" smtClean="0">
                <a:latin typeface="Arial" charset="0"/>
                <a:ea typeface="Arial" charset="0"/>
                <a:cs typeface="Arial" charset="0"/>
              </a:rPr>
              <a:t>pictured right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785785" lvl="1" indent="-392892" defTabSz="361460">
              <a:spcBef>
                <a:spcPts val="2531"/>
              </a:spcBef>
              <a:buSzPct val="100000"/>
              <a:buAutoNum type="arabicPeriod"/>
              <a:defRPr sz="3168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Account on </a:t>
            </a:r>
            <a:r>
              <a:rPr lang="en-US" sz="2000" u="sng" dirty="0">
                <a:latin typeface="Arial" charset="0"/>
                <a:ea typeface="Arial" charset="0"/>
                <a:cs typeface="Arial" charset="0"/>
                <a:hlinkClick r:id="rId2"/>
              </a:rPr>
              <a:t>developer.amazon.com</a:t>
            </a:r>
          </a:p>
          <a:p>
            <a:pPr marL="785785" lvl="1" indent="-392892" defTabSz="361460">
              <a:spcBef>
                <a:spcPts val="2531"/>
              </a:spcBef>
              <a:buSzPct val="100000"/>
              <a:buAutoNum type="arabicPeriod"/>
              <a:defRPr sz="3168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Account on </a:t>
            </a:r>
            <a:r>
              <a:rPr lang="en-US" sz="2000" u="sng" dirty="0">
                <a:latin typeface="Arial" charset="0"/>
                <a:ea typeface="Arial" charset="0"/>
                <a:cs typeface="Arial" charset="0"/>
                <a:hlinkClick r:id="rId3"/>
              </a:rPr>
              <a:t>aws.amazon.com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6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954157"/>
            <a:ext cx="2878557" cy="512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879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Account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2000" dirty="0" smtClean="0"/>
              <a:t>Login to </a:t>
            </a:r>
            <a:r>
              <a:rPr lang="en-US" sz="2000" u="sng" dirty="0" smtClean="0">
                <a:hlinkClick r:id="rId2"/>
              </a:rPr>
              <a:t>developer.amazon.com</a:t>
            </a:r>
            <a:r>
              <a:rPr lang="en-US" sz="2000" dirty="0" smtClean="0"/>
              <a:t>, where </a:t>
            </a:r>
            <a:r>
              <a:rPr lang="en-US" sz="2000" dirty="0"/>
              <a:t>your custom skill is created and where you define the things you can say to invoke your custom skill</a:t>
            </a:r>
            <a:r>
              <a:rPr lang="en-US" sz="2000" dirty="0" smtClean="0"/>
              <a:t>.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The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name of the skill is “</a:t>
            </a:r>
            <a:r>
              <a:rPr lang="en-US" sz="2000" b="1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  <a:sym typeface="Helvetica"/>
              </a:rPr>
              <a:t>Meraki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”, so every interaction will start with “</a:t>
            </a:r>
            <a:r>
              <a:rPr lang="en-US" sz="2000" dirty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Alexa, ask Meraki </a:t>
            </a:r>
            <a:r>
              <a:rPr lang="en-US" sz="2000" dirty="0" smtClean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rPr>
              <a:t>…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”</a:t>
            </a:r>
          </a:p>
          <a:p>
            <a:pPr lvl="1"/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000" dirty="0"/>
              <a:t>Click the Alexa section of the menu: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7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  <p:pic>
        <p:nvPicPr>
          <p:cNvPr id="7" name="Screen Shot 2016-09-09 at 2.15.17 AM.png" descr="Screen Shot 2016-09-09 at 2.15.17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43460" y="2886037"/>
            <a:ext cx="7391400" cy="145588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44036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a New Skill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2000" dirty="0" smtClean="0"/>
              <a:t>	Select </a:t>
            </a:r>
            <a:r>
              <a:rPr lang="en-US" sz="2000" dirty="0"/>
              <a:t>Alexa Skills </a:t>
            </a:r>
            <a:r>
              <a:rPr lang="en-US" sz="2000" dirty="0" smtClean="0"/>
              <a:t>Kit: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	Next</a:t>
            </a:r>
            <a:r>
              <a:rPr lang="en-US" sz="2000" dirty="0"/>
              <a:t>, add a New Skill: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ln>
            <a:solidFill>
              <a:schemeClr val="accent5"/>
            </a:solidFill>
          </a:ln>
        </p:spPr>
        <p:txBody>
          <a:bodyPr/>
          <a:lstStyle/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8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  <p:pic>
        <p:nvPicPr>
          <p:cNvPr id="9" name="Screen Shot 2017-10-11 at 21.49.54.png" descr="Screen Shot 2017-10-11 at 21.49.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33851" y="5105400"/>
            <a:ext cx="1874791" cy="548409"/>
          </a:xfrm>
          <a:prstGeom prst="rect">
            <a:avLst/>
          </a:prstGeom>
          <a:ln w="12700">
            <a:noFill/>
            <a:miter lim="400000"/>
          </a:ln>
        </p:spPr>
      </p:pic>
      <p:sp>
        <p:nvSpPr>
          <p:cNvPr id="10" name="Oval"/>
          <p:cNvSpPr/>
          <p:nvPr/>
        </p:nvSpPr>
        <p:spPr>
          <a:xfrm>
            <a:off x="4438385" y="5123259"/>
            <a:ext cx="2065724" cy="512690"/>
          </a:xfrm>
          <a:prstGeom prst="ellipse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pic>
        <p:nvPicPr>
          <p:cNvPr id="11" name="Screen Shot 2017-10-11 at 21.48.58.png" descr="Screen Shot 2017-10-11 at 21.48.5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06685" y="1173853"/>
            <a:ext cx="2529122" cy="3291873"/>
          </a:xfrm>
          <a:prstGeom prst="rect">
            <a:avLst/>
          </a:prstGeom>
          <a:ln w="12700">
            <a:noFill/>
            <a:miter lim="400000"/>
          </a:ln>
        </p:spPr>
      </p:pic>
      <p:sp>
        <p:nvSpPr>
          <p:cNvPr id="12" name="Oval"/>
          <p:cNvSpPr/>
          <p:nvPr/>
        </p:nvSpPr>
        <p:spPr>
          <a:xfrm>
            <a:off x="4497706" y="3732452"/>
            <a:ext cx="1947080" cy="512690"/>
          </a:xfrm>
          <a:prstGeom prst="ellipse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</p:spTree>
    <p:extLst>
      <p:ext uri="{BB962C8B-B14F-4D97-AF65-F5344CB8AC3E}">
        <p14:creationId xmlns:p14="http://schemas.microsoft.com/office/powerpoint/2010/main" val="243350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Skill Info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sz="2000" dirty="0"/>
              <a:t>	Choose “</a:t>
            </a:r>
            <a:r>
              <a:rPr lang="en-US" sz="2000" dirty="0">
                <a:solidFill>
                  <a:schemeClr val="accent3"/>
                </a:solidFill>
              </a:rPr>
              <a:t>Custom Interaction Model</a:t>
            </a:r>
            <a:r>
              <a:rPr lang="en-US" sz="2000" dirty="0"/>
              <a:t>” and </a:t>
            </a:r>
            <a:r>
              <a:rPr lang="en-US" sz="2000" dirty="0" smtClean="0"/>
              <a:t>enter the following names: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C9DEE3-E073-C84A-A55F-F305E68DCAD3}" type="slidenum">
              <a:rPr lang="en-US" altLang="x-none" smtClean="0"/>
              <a:pPr>
                <a:defRPr/>
              </a:pPr>
              <a:t>9</a:t>
            </a:fld>
            <a:r>
              <a:rPr lang="en-US" altLang="x-none" dirty="0" smtClean="0"/>
              <a:t> </a:t>
            </a:r>
            <a:endParaRPr lang="en-US" altLang="x-none" dirty="0"/>
          </a:p>
        </p:txBody>
      </p:sp>
      <p:pic>
        <p:nvPicPr>
          <p:cNvPr id="14" name="Screen Shot 2017-10-11 at 21.52.05.png" descr="Screen Shot 2017-10-11 at 21.52.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1277" y="1600200"/>
            <a:ext cx="7735343" cy="4420196"/>
          </a:xfrm>
          <a:prstGeom prst="rect">
            <a:avLst/>
          </a:prstGeom>
          <a:ln w="12700">
            <a:noFill/>
            <a:miter lim="400000"/>
          </a:ln>
        </p:spPr>
      </p:pic>
      <p:sp>
        <p:nvSpPr>
          <p:cNvPr id="15" name="Oval"/>
          <p:cNvSpPr/>
          <p:nvPr/>
        </p:nvSpPr>
        <p:spPr>
          <a:xfrm>
            <a:off x="1921662" y="2646402"/>
            <a:ext cx="1306700" cy="529014"/>
          </a:xfrm>
          <a:prstGeom prst="ellipse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6" name="Oval"/>
          <p:cNvSpPr/>
          <p:nvPr/>
        </p:nvSpPr>
        <p:spPr>
          <a:xfrm>
            <a:off x="7392584" y="2696585"/>
            <a:ext cx="2224458" cy="428648"/>
          </a:xfrm>
          <a:prstGeom prst="ellipse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7" name="Oval"/>
          <p:cNvSpPr/>
          <p:nvPr/>
        </p:nvSpPr>
        <p:spPr>
          <a:xfrm>
            <a:off x="7356866" y="4698206"/>
            <a:ext cx="733804" cy="529014"/>
          </a:xfrm>
          <a:prstGeom prst="ellipse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  <p:sp>
        <p:nvSpPr>
          <p:cNvPr id="18" name="Oval"/>
          <p:cNvSpPr/>
          <p:nvPr/>
        </p:nvSpPr>
        <p:spPr>
          <a:xfrm>
            <a:off x="7356866" y="5408651"/>
            <a:ext cx="733804" cy="529014"/>
          </a:xfrm>
          <a:prstGeom prst="ellipse">
            <a:avLst/>
          </a:prstGeom>
          <a:ln w="50800">
            <a:solidFill>
              <a:schemeClr val="accent5"/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400"/>
            </a:pPr>
            <a:endParaRPr sz="1687"/>
          </a:p>
        </p:txBody>
      </p:sp>
    </p:spTree>
    <p:extLst>
      <p:ext uri="{BB962C8B-B14F-4D97-AF65-F5344CB8AC3E}">
        <p14:creationId xmlns:p14="http://schemas.microsoft.com/office/powerpoint/2010/main" val="38106047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Meraki Template Colors">
      <a:dk1>
        <a:srgbClr val="4E4B48"/>
      </a:dk1>
      <a:lt1>
        <a:srgbClr val="8F8F8F"/>
      </a:lt1>
      <a:dk2>
        <a:srgbClr val="FFFFFF"/>
      </a:dk2>
      <a:lt2>
        <a:srgbClr val="FFFFFF"/>
      </a:lt2>
      <a:accent1>
        <a:srgbClr val="64B546"/>
      </a:accent1>
      <a:accent2>
        <a:srgbClr val="FDCF06"/>
      </a:accent2>
      <a:accent3>
        <a:srgbClr val="F49E23"/>
      </a:accent3>
      <a:accent4>
        <a:srgbClr val="46B2A0"/>
      </a:accent4>
      <a:accent5>
        <a:srgbClr val="6170B5"/>
      </a:accent5>
      <a:accent6>
        <a:srgbClr val="7E62A8"/>
      </a:accent6>
      <a:hlink>
        <a:srgbClr val="0563C1"/>
      </a:hlink>
      <a:folHlink>
        <a:srgbClr val="A163A9"/>
      </a:folHlink>
    </a:clrScheme>
    <a:fontScheme name="Proxima Nova">
      <a:majorFont>
        <a:latin typeface="Proxima Nova Rg"/>
        <a:ea typeface=""/>
        <a:cs typeface=""/>
      </a:majorFont>
      <a:minorFont>
        <a:latin typeface="Proxima Nov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noAutofit/>
      </a:bodyPr>
      <a:lstStyle>
        <a:defPPr>
          <a:defRPr smtClean="0">
            <a:latin typeface="Arial" charset="0"/>
            <a:ea typeface="Arial" charset="0"/>
            <a:cs typeface="Arial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eraki" id="{75FE218A-6DCE-404A-B564-FEC3922D83CD}" vid="{44AF162C-BF2E-5A47-B2AF-7C1A8ADE74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Meraki_PPT_Template</Template>
  <TotalTime>1857</TotalTime>
  <Words>904</Words>
  <Application>Microsoft Macintosh PowerPoint</Application>
  <PresentationFormat>Widescreen</PresentationFormat>
  <Paragraphs>162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.AppleSystemUIFont</vt:lpstr>
      <vt:lpstr>Arial</vt:lpstr>
      <vt:lpstr>Calibri</vt:lpstr>
      <vt:lpstr>Consolas</vt:lpstr>
      <vt:lpstr>Helvetica</vt:lpstr>
      <vt:lpstr>HiraMinProN-W3</vt:lpstr>
      <vt:lpstr>LucidaGrande</vt:lpstr>
      <vt:lpstr>Proxima Nova Rg</vt:lpstr>
      <vt:lpstr>Custom Design</vt:lpstr>
      <vt:lpstr>Dashboard API: Python &amp; Amazon Alexa</vt:lpstr>
      <vt:lpstr>Goals</vt:lpstr>
      <vt:lpstr>Python Prerequisites</vt:lpstr>
      <vt:lpstr>Software Required</vt:lpstr>
      <vt:lpstr>Amazon Alexa Skill</vt:lpstr>
      <vt:lpstr>Getting Started</vt:lpstr>
      <vt:lpstr>Developer Account</vt:lpstr>
      <vt:lpstr>Adding a New Skill</vt:lpstr>
      <vt:lpstr>Basic Skill Info</vt:lpstr>
      <vt:lpstr>Create Intents (1/2)</vt:lpstr>
      <vt:lpstr>Create Intents (2/2)</vt:lpstr>
      <vt:lpstr>Point to Your Lambda Function</vt:lpstr>
      <vt:lpstr>AWS Account</vt:lpstr>
      <vt:lpstr>Lambda Function (1/6)</vt:lpstr>
      <vt:lpstr>Lambda Function (2/6)</vt:lpstr>
      <vt:lpstr>Lambda Function (3/6)</vt:lpstr>
      <vt:lpstr>Lambda Function (4/6)</vt:lpstr>
      <vt:lpstr>Lambda Function (5/6)</vt:lpstr>
      <vt:lpstr>Lambda Function (6/6)</vt:lpstr>
      <vt:lpstr>Configure a Trigger</vt:lpstr>
      <vt:lpstr>Finalizing the Lambda Function</vt:lpstr>
      <vt:lpstr>Enable Testing</vt:lpstr>
      <vt:lpstr>Testing: Text</vt:lpstr>
      <vt:lpstr>Testing: Speech</vt:lpstr>
      <vt:lpstr>Rock Your Demo!</vt:lpstr>
      <vt:lpstr>Python Steps</vt:lpstr>
      <vt:lpstr>Echo Steps (1/2)</vt:lpstr>
      <vt:lpstr>Echo Steps (2/2)</vt:lpstr>
      <vt:lpstr>Example Demo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Cisco Meraki Overview</dc:title>
  <dc:creator>Microsoft Office User</dc:creator>
  <cp:lastModifiedBy>Microsoft Office User</cp:lastModifiedBy>
  <cp:revision>103</cp:revision>
  <dcterms:created xsi:type="dcterms:W3CDTF">2017-06-13T18:42:50Z</dcterms:created>
  <dcterms:modified xsi:type="dcterms:W3CDTF">2018-01-09T02:04:26Z</dcterms:modified>
</cp:coreProperties>
</file>